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31"/>
  </p:notesMasterIdLst>
  <p:handoutMasterIdLst>
    <p:handoutMasterId r:id="rId32"/>
  </p:handoutMasterIdLst>
  <p:sldIdLst>
    <p:sldId id="315" r:id="rId5"/>
    <p:sldId id="324" r:id="rId6"/>
    <p:sldId id="317" r:id="rId7"/>
    <p:sldId id="346" r:id="rId8"/>
    <p:sldId id="325" r:id="rId9"/>
    <p:sldId id="347" r:id="rId10"/>
    <p:sldId id="335" r:id="rId11"/>
    <p:sldId id="322" r:id="rId12"/>
    <p:sldId id="352" r:id="rId13"/>
    <p:sldId id="351" r:id="rId14"/>
    <p:sldId id="362" r:id="rId15"/>
    <p:sldId id="350" r:id="rId16"/>
    <p:sldId id="354" r:id="rId17"/>
    <p:sldId id="327" r:id="rId18"/>
    <p:sldId id="356" r:id="rId19"/>
    <p:sldId id="364" r:id="rId20"/>
    <p:sldId id="357" r:id="rId21"/>
    <p:sldId id="363" r:id="rId22"/>
    <p:sldId id="338" r:id="rId23"/>
    <p:sldId id="360" r:id="rId24"/>
    <p:sldId id="365" r:id="rId25"/>
    <p:sldId id="359" r:id="rId26"/>
    <p:sldId id="340" r:id="rId27"/>
    <p:sldId id="348" r:id="rId28"/>
    <p:sldId id="349" r:id="rId29"/>
    <p:sldId id="3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FF4FF327-56B7-126E-84E4-AFC1AF2A3667}" name="Gadomski, Jessica" initials="GJ" userId="S::jessica.gadomski@illinois.gov::b4328a60-7122-4c3c-a5fd-61207bb390ee" providerId="AD"/>
  <p188:author id="{4FACAA52-91B3-E884-778C-01CE59ED23D3}" name="Cunningham, Lisa" initials="LC" userId="S::Lisa.Cunningham@illinois.gov::813343b5-8bf0-448c-ab65-a09d63d60394" providerId="AD"/>
  <p188:author id="{5AA1BD55-57CD-466E-0725-B6CBA11E0D12}" name="Lauren Weldy (ALLEGIS GROUP SERVICES)" initials="LW" userId="S::v-lweldy@microsoft.com::07a2285c-a352-4b96-8658-ecc34365c15e" providerId="AD"/>
  <p188:author id="{ABA57659-361F-B673-CE11-A9B329182089}" name="Nance, Jennifer L." initials="JN" userId="S::Jennifer.L.Nance@Illinois.Gov::f12ffa3b-c02a-448c-90b8-5f4510dd1e48" providerId="AD"/>
  <p188:author id="{F5B84382-631C-3965-EB5F-18C0D8549F7B}" name="Gadomski, Jessica" initials="JG" userId="S::Jessica.Gadomski@Illinois.Gov::b4328a60-7122-4c3c-a5fd-61207bb390ee" providerId="AD"/>
  <p188:author id="{43D7CBC6-1BFC-8951-48C6-B9CE77B4DE0E}" name="Cunningham, Lisa" initials="CL" userId="S::lisa.cunningham@illinois.gov::813343b5-8bf0-448c-ab65-a09d63d603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D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230" autoAdjust="0"/>
  </p:normalViewPr>
  <p:slideViewPr>
    <p:cSldViewPr snapToGrid="0">
      <p:cViewPr varScale="1">
        <p:scale>
          <a:sx n="94" d="100"/>
          <a:sy n="94" d="100"/>
        </p:scale>
        <p:origin x="1230"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796"/>
    </p:cViewPr>
  </p:sorterViewPr>
  <p:notesViewPr>
    <p:cSldViewPr snapToGrid="0">
      <p:cViewPr>
        <p:scale>
          <a:sx n="1" d="2"/>
          <a:sy n="1" d="2"/>
        </p:scale>
        <p:origin x="2640" y="28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4" Type="http://schemas.openxmlformats.org/officeDocument/2006/relationships/image" Target="../media/image4.sv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4" Type="http://schemas.openxmlformats.org/officeDocument/2006/relationships/image" Target="../media/image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FD9E2F-5A0A-4053-BD08-CD660A013E8A}"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5DE69FD-79B7-4E23-B8B5-F42FE2319DDF}">
      <dgm:prSet/>
      <dgm:spPr/>
      <dgm:t>
        <a:bodyPr/>
        <a:lstStyle/>
        <a:p>
          <a:pPr>
            <a:lnSpc>
              <a:spcPct val="100000"/>
            </a:lnSpc>
            <a:defRPr cap="all"/>
          </a:pPr>
          <a:r>
            <a:rPr lang="en-US" b="1" baseline="0" dirty="0"/>
            <a:t>Nutrition risk criteria are used to determine eligibility for WIC. Collecting relevant information in an organized and thorough manner facilitates risk assignment. </a:t>
          </a:r>
          <a:endParaRPr lang="en-US" dirty="0"/>
        </a:p>
      </dgm:t>
    </dgm:pt>
    <dgm:pt modelId="{6BA900BD-48EE-4BE5-A273-68F6043165E6}" type="parTrans" cxnId="{1DAFDF94-B2B8-42A8-BECB-99F5321B9C6B}">
      <dgm:prSet/>
      <dgm:spPr/>
      <dgm:t>
        <a:bodyPr/>
        <a:lstStyle/>
        <a:p>
          <a:endParaRPr lang="en-US"/>
        </a:p>
      </dgm:t>
    </dgm:pt>
    <dgm:pt modelId="{BFE4D754-FE8E-423B-8ABC-652568BA740A}" type="sibTrans" cxnId="{1DAFDF94-B2B8-42A8-BECB-99F5321B9C6B}">
      <dgm:prSet/>
      <dgm:spPr/>
      <dgm:t>
        <a:bodyPr/>
        <a:lstStyle/>
        <a:p>
          <a:endParaRPr lang="en-US"/>
        </a:p>
      </dgm:t>
    </dgm:pt>
    <dgm:pt modelId="{E8ECDD30-79E3-4199-9FF3-D512DE13EB4A}">
      <dgm:prSet/>
      <dgm:spPr/>
      <dgm:t>
        <a:bodyPr/>
        <a:lstStyle/>
        <a:p>
          <a:pPr>
            <a:lnSpc>
              <a:spcPct val="100000"/>
            </a:lnSpc>
            <a:defRPr cap="all"/>
          </a:pPr>
          <a:r>
            <a:rPr lang="en-US" b="1" baseline="0"/>
            <a:t>The Lab screen in the WIC MIS has been re-structured to improve the accuracy of the data being entered and ensure all staff are entering the data in a consistent manner across the state.   </a:t>
          </a:r>
          <a:endParaRPr lang="en-US"/>
        </a:p>
      </dgm:t>
    </dgm:pt>
    <dgm:pt modelId="{4D664E24-F4D9-4A56-A923-D0499C5609CA}" type="parTrans" cxnId="{878A256B-92BD-4DD2-B662-4EC12A36B77D}">
      <dgm:prSet/>
      <dgm:spPr/>
      <dgm:t>
        <a:bodyPr/>
        <a:lstStyle/>
        <a:p>
          <a:endParaRPr lang="en-US"/>
        </a:p>
      </dgm:t>
    </dgm:pt>
    <dgm:pt modelId="{AC3BE3D3-EE27-4FD5-ADBE-9224868F3A81}" type="sibTrans" cxnId="{878A256B-92BD-4DD2-B662-4EC12A36B77D}">
      <dgm:prSet/>
      <dgm:spPr/>
      <dgm:t>
        <a:bodyPr/>
        <a:lstStyle/>
        <a:p>
          <a:endParaRPr lang="en-US"/>
        </a:p>
      </dgm:t>
    </dgm:pt>
    <dgm:pt modelId="{9D3C4083-EC7F-40E6-9322-A1D3029E5502}" type="pres">
      <dgm:prSet presAssocID="{CDFD9E2F-5A0A-4053-BD08-CD660A013E8A}" presName="root" presStyleCnt="0">
        <dgm:presLayoutVars>
          <dgm:dir/>
          <dgm:resizeHandles val="exact"/>
        </dgm:presLayoutVars>
      </dgm:prSet>
      <dgm:spPr/>
    </dgm:pt>
    <dgm:pt modelId="{5B63ED00-1BBF-44AA-AB33-526BB0CD2CB6}" type="pres">
      <dgm:prSet presAssocID="{85DE69FD-79B7-4E23-B8B5-F42FE2319DDF}" presName="compNode" presStyleCnt="0"/>
      <dgm:spPr/>
    </dgm:pt>
    <dgm:pt modelId="{4D20134C-7FBF-481E-AC5A-F7231EB30AA9}" type="pres">
      <dgm:prSet presAssocID="{85DE69FD-79B7-4E23-B8B5-F42FE2319DDF}" presName="iconBgRect" presStyleLbl="bgShp" presStyleIdx="0" presStyleCnt="2"/>
      <dgm:spPr/>
    </dgm:pt>
    <dgm:pt modelId="{3AFE9CFE-20C3-4FD4-85EB-FB3EEE4042AA}" type="pres">
      <dgm:prSet presAssocID="{85DE69FD-79B7-4E23-B8B5-F42FE2319DD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ruit Bowl"/>
        </a:ext>
      </dgm:extLst>
    </dgm:pt>
    <dgm:pt modelId="{393F9CEE-96CD-4752-9D0B-B80553D02839}" type="pres">
      <dgm:prSet presAssocID="{85DE69FD-79B7-4E23-B8B5-F42FE2319DDF}" presName="spaceRect" presStyleCnt="0"/>
      <dgm:spPr/>
    </dgm:pt>
    <dgm:pt modelId="{AD38B5E3-546D-4366-84C3-20CE7292B455}" type="pres">
      <dgm:prSet presAssocID="{85DE69FD-79B7-4E23-B8B5-F42FE2319DDF}" presName="textRect" presStyleLbl="revTx" presStyleIdx="0" presStyleCnt="2">
        <dgm:presLayoutVars>
          <dgm:chMax val="1"/>
          <dgm:chPref val="1"/>
        </dgm:presLayoutVars>
      </dgm:prSet>
      <dgm:spPr/>
    </dgm:pt>
    <dgm:pt modelId="{2C89DBE7-2E95-4360-A5CD-DFF565D56510}" type="pres">
      <dgm:prSet presAssocID="{BFE4D754-FE8E-423B-8ABC-652568BA740A}" presName="sibTrans" presStyleCnt="0"/>
      <dgm:spPr/>
    </dgm:pt>
    <dgm:pt modelId="{727AF825-8F5B-4FE4-862F-E85A29EB129A}" type="pres">
      <dgm:prSet presAssocID="{E8ECDD30-79E3-4199-9FF3-D512DE13EB4A}" presName="compNode" presStyleCnt="0"/>
      <dgm:spPr/>
    </dgm:pt>
    <dgm:pt modelId="{BDE2A426-56F6-4668-809D-0A37A89C5FC5}" type="pres">
      <dgm:prSet presAssocID="{E8ECDD30-79E3-4199-9FF3-D512DE13EB4A}" presName="iconBgRect" presStyleLbl="bgShp" presStyleIdx="1" presStyleCnt="2"/>
      <dgm:spPr/>
    </dgm:pt>
    <dgm:pt modelId="{27C16ABB-179A-4AB0-88EB-892EDB03BC63}" type="pres">
      <dgm:prSet presAssocID="{E8ECDD30-79E3-4199-9FF3-D512DE13EB4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esentation with Checklist"/>
        </a:ext>
      </dgm:extLst>
    </dgm:pt>
    <dgm:pt modelId="{E2B3ECE0-E442-46E3-A5B7-4B62364CBDE5}" type="pres">
      <dgm:prSet presAssocID="{E8ECDD30-79E3-4199-9FF3-D512DE13EB4A}" presName="spaceRect" presStyleCnt="0"/>
      <dgm:spPr/>
    </dgm:pt>
    <dgm:pt modelId="{95BEFDE5-67EC-405C-B07D-16EF1CF9A8FF}" type="pres">
      <dgm:prSet presAssocID="{E8ECDD30-79E3-4199-9FF3-D512DE13EB4A}" presName="textRect" presStyleLbl="revTx" presStyleIdx="1" presStyleCnt="2">
        <dgm:presLayoutVars>
          <dgm:chMax val="1"/>
          <dgm:chPref val="1"/>
        </dgm:presLayoutVars>
      </dgm:prSet>
      <dgm:spPr/>
    </dgm:pt>
  </dgm:ptLst>
  <dgm:cxnLst>
    <dgm:cxn modelId="{1C069D1A-807D-40EC-B860-2D404099CD6B}" type="presOf" srcId="{85DE69FD-79B7-4E23-B8B5-F42FE2319DDF}" destId="{AD38B5E3-546D-4366-84C3-20CE7292B455}" srcOrd="0" destOrd="0" presId="urn:microsoft.com/office/officeart/2018/5/layout/IconCircleLabelList"/>
    <dgm:cxn modelId="{F4228D68-B6F1-441E-854A-F700F8970CFC}" type="presOf" srcId="{E8ECDD30-79E3-4199-9FF3-D512DE13EB4A}" destId="{95BEFDE5-67EC-405C-B07D-16EF1CF9A8FF}" srcOrd="0" destOrd="0" presId="urn:microsoft.com/office/officeart/2018/5/layout/IconCircleLabelList"/>
    <dgm:cxn modelId="{00757649-85DD-4842-8302-2858296D0F23}" type="presOf" srcId="{CDFD9E2F-5A0A-4053-BD08-CD660A013E8A}" destId="{9D3C4083-EC7F-40E6-9322-A1D3029E5502}" srcOrd="0" destOrd="0" presId="urn:microsoft.com/office/officeart/2018/5/layout/IconCircleLabelList"/>
    <dgm:cxn modelId="{878A256B-92BD-4DD2-B662-4EC12A36B77D}" srcId="{CDFD9E2F-5A0A-4053-BD08-CD660A013E8A}" destId="{E8ECDD30-79E3-4199-9FF3-D512DE13EB4A}" srcOrd="1" destOrd="0" parTransId="{4D664E24-F4D9-4A56-A923-D0499C5609CA}" sibTransId="{AC3BE3D3-EE27-4FD5-ADBE-9224868F3A81}"/>
    <dgm:cxn modelId="{1DAFDF94-B2B8-42A8-BECB-99F5321B9C6B}" srcId="{CDFD9E2F-5A0A-4053-BD08-CD660A013E8A}" destId="{85DE69FD-79B7-4E23-B8B5-F42FE2319DDF}" srcOrd="0" destOrd="0" parTransId="{6BA900BD-48EE-4BE5-A273-68F6043165E6}" sibTransId="{BFE4D754-FE8E-423B-8ABC-652568BA740A}"/>
    <dgm:cxn modelId="{873D6EDB-DD5C-4EE5-A7AB-C6C12C2C26E9}" type="presParOf" srcId="{9D3C4083-EC7F-40E6-9322-A1D3029E5502}" destId="{5B63ED00-1BBF-44AA-AB33-526BB0CD2CB6}" srcOrd="0" destOrd="0" presId="urn:microsoft.com/office/officeart/2018/5/layout/IconCircleLabelList"/>
    <dgm:cxn modelId="{22347A18-FF67-4BD2-B4E3-061890B60E31}" type="presParOf" srcId="{5B63ED00-1BBF-44AA-AB33-526BB0CD2CB6}" destId="{4D20134C-7FBF-481E-AC5A-F7231EB30AA9}" srcOrd="0" destOrd="0" presId="urn:microsoft.com/office/officeart/2018/5/layout/IconCircleLabelList"/>
    <dgm:cxn modelId="{B3E93625-996C-446B-8ED8-8243CD6C6F98}" type="presParOf" srcId="{5B63ED00-1BBF-44AA-AB33-526BB0CD2CB6}" destId="{3AFE9CFE-20C3-4FD4-85EB-FB3EEE4042AA}" srcOrd="1" destOrd="0" presId="urn:microsoft.com/office/officeart/2018/5/layout/IconCircleLabelList"/>
    <dgm:cxn modelId="{576CA780-F1BF-4015-93BC-E6A11EBA8ADE}" type="presParOf" srcId="{5B63ED00-1BBF-44AA-AB33-526BB0CD2CB6}" destId="{393F9CEE-96CD-4752-9D0B-B80553D02839}" srcOrd="2" destOrd="0" presId="urn:microsoft.com/office/officeart/2018/5/layout/IconCircleLabelList"/>
    <dgm:cxn modelId="{8E1D3144-5CBF-4D3B-8224-67C47A019277}" type="presParOf" srcId="{5B63ED00-1BBF-44AA-AB33-526BB0CD2CB6}" destId="{AD38B5E3-546D-4366-84C3-20CE7292B455}" srcOrd="3" destOrd="0" presId="urn:microsoft.com/office/officeart/2018/5/layout/IconCircleLabelList"/>
    <dgm:cxn modelId="{CB847116-F2AB-4E54-88A8-63AE599871BE}" type="presParOf" srcId="{9D3C4083-EC7F-40E6-9322-A1D3029E5502}" destId="{2C89DBE7-2E95-4360-A5CD-DFF565D56510}" srcOrd="1" destOrd="0" presId="urn:microsoft.com/office/officeart/2018/5/layout/IconCircleLabelList"/>
    <dgm:cxn modelId="{AA9E639D-200B-47EE-8125-BF950A77A484}" type="presParOf" srcId="{9D3C4083-EC7F-40E6-9322-A1D3029E5502}" destId="{727AF825-8F5B-4FE4-862F-E85A29EB129A}" srcOrd="2" destOrd="0" presId="urn:microsoft.com/office/officeart/2018/5/layout/IconCircleLabelList"/>
    <dgm:cxn modelId="{0CF0C406-B1A5-4C35-8088-72EA86880213}" type="presParOf" srcId="{727AF825-8F5B-4FE4-862F-E85A29EB129A}" destId="{BDE2A426-56F6-4668-809D-0A37A89C5FC5}" srcOrd="0" destOrd="0" presId="urn:microsoft.com/office/officeart/2018/5/layout/IconCircleLabelList"/>
    <dgm:cxn modelId="{C051363C-2697-4AF1-A930-29B8D0EC2F67}" type="presParOf" srcId="{727AF825-8F5B-4FE4-862F-E85A29EB129A}" destId="{27C16ABB-179A-4AB0-88EB-892EDB03BC63}" srcOrd="1" destOrd="0" presId="urn:microsoft.com/office/officeart/2018/5/layout/IconCircleLabelList"/>
    <dgm:cxn modelId="{097125B3-9056-48D5-B007-14E85A7FC47D}" type="presParOf" srcId="{727AF825-8F5B-4FE4-862F-E85A29EB129A}" destId="{E2B3ECE0-E442-46E3-A5B7-4B62364CBDE5}" srcOrd="2" destOrd="0" presId="urn:microsoft.com/office/officeart/2018/5/layout/IconCircleLabelList"/>
    <dgm:cxn modelId="{1C7925BF-EA55-4CDA-9071-613280115738}" type="presParOf" srcId="{727AF825-8F5B-4FE4-862F-E85A29EB129A}" destId="{95BEFDE5-67EC-405C-B07D-16EF1CF9A8F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67F7B9-7982-4270-B393-5C91E0FF5CCB}"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D883087-5AAA-437B-9F9B-32803962F96B}">
      <dgm:prSet/>
      <dgm:spPr/>
      <dgm:t>
        <a:bodyPr/>
        <a:lstStyle/>
        <a:p>
          <a:r>
            <a:rPr lang="en-US" b="1" baseline="0" dirty="0"/>
            <a:t>Referral Provided and Documented</a:t>
          </a:r>
          <a:endParaRPr lang="en-US" dirty="0"/>
        </a:p>
      </dgm:t>
    </dgm:pt>
    <dgm:pt modelId="{75401402-6113-40E3-A2A4-19F3AB5C2137}" type="parTrans" cxnId="{DCAE398F-7DF8-42CB-9BA0-D30E8468E193}">
      <dgm:prSet/>
      <dgm:spPr/>
      <dgm:t>
        <a:bodyPr/>
        <a:lstStyle/>
        <a:p>
          <a:endParaRPr lang="en-US"/>
        </a:p>
      </dgm:t>
    </dgm:pt>
    <dgm:pt modelId="{51875599-62C3-4801-8F42-4AC61E5CF454}" type="sibTrans" cxnId="{DCAE398F-7DF8-42CB-9BA0-D30E8468E193}">
      <dgm:prSet/>
      <dgm:spPr/>
      <dgm:t>
        <a:bodyPr/>
        <a:lstStyle/>
        <a:p>
          <a:endParaRPr lang="en-US"/>
        </a:p>
      </dgm:t>
    </dgm:pt>
    <dgm:pt modelId="{A9FC5790-FC8E-480A-AFBA-FDC90944993D}">
      <dgm:prSet/>
      <dgm:spPr/>
      <dgm:t>
        <a:bodyPr/>
        <a:lstStyle/>
        <a:p>
          <a:r>
            <a:rPr lang="en-US" b="1" baseline="0" dirty="0"/>
            <a:t>A Referral to Lead Prevention/Screening is added on the Referrals screen, and if applicable a Community Resource is added. </a:t>
          </a:r>
          <a:endParaRPr lang="en-US" dirty="0"/>
        </a:p>
      </dgm:t>
    </dgm:pt>
    <dgm:pt modelId="{D5A46505-6504-43C3-8884-D477400585F6}" type="parTrans" cxnId="{A78E9C6F-9371-46E2-8F69-456A5FD0D78C}">
      <dgm:prSet/>
      <dgm:spPr/>
      <dgm:t>
        <a:bodyPr/>
        <a:lstStyle/>
        <a:p>
          <a:endParaRPr lang="en-US"/>
        </a:p>
      </dgm:t>
    </dgm:pt>
    <dgm:pt modelId="{9FE20E15-3D6C-4A03-9926-2868BF9865B5}" type="sibTrans" cxnId="{A78E9C6F-9371-46E2-8F69-456A5FD0D78C}">
      <dgm:prSet/>
      <dgm:spPr/>
      <dgm:t>
        <a:bodyPr/>
        <a:lstStyle/>
        <a:p>
          <a:endParaRPr lang="en-US"/>
        </a:p>
      </dgm:t>
    </dgm:pt>
    <dgm:pt modelId="{31885756-2A93-4E13-A2FD-F40D18C85A7A}" type="pres">
      <dgm:prSet presAssocID="{8967F7B9-7982-4270-B393-5C91E0FF5CCB}" presName="root" presStyleCnt="0">
        <dgm:presLayoutVars>
          <dgm:dir/>
          <dgm:resizeHandles val="exact"/>
        </dgm:presLayoutVars>
      </dgm:prSet>
      <dgm:spPr/>
    </dgm:pt>
    <dgm:pt modelId="{E6277E19-84ED-411C-B5B1-C1CBB54B04B8}" type="pres">
      <dgm:prSet presAssocID="{9D883087-5AAA-437B-9F9B-32803962F96B}" presName="compNode" presStyleCnt="0"/>
      <dgm:spPr/>
    </dgm:pt>
    <dgm:pt modelId="{1F451594-B931-4837-B8C6-70A16AA963AD}" type="pres">
      <dgm:prSet presAssocID="{9D883087-5AAA-437B-9F9B-32803962F96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18DA84D3-D4C9-4191-A7E9-9C5179B8B72E}" type="pres">
      <dgm:prSet presAssocID="{9D883087-5AAA-437B-9F9B-32803962F96B}" presName="spaceRect" presStyleCnt="0"/>
      <dgm:spPr/>
    </dgm:pt>
    <dgm:pt modelId="{925755FE-ED04-4790-83F7-7B5DEE860044}" type="pres">
      <dgm:prSet presAssocID="{9D883087-5AAA-437B-9F9B-32803962F96B}" presName="textRect" presStyleLbl="revTx" presStyleIdx="0" presStyleCnt="2">
        <dgm:presLayoutVars>
          <dgm:chMax val="1"/>
          <dgm:chPref val="1"/>
        </dgm:presLayoutVars>
      </dgm:prSet>
      <dgm:spPr/>
    </dgm:pt>
    <dgm:pt modelId="{7F440007-6E1A-4B19-B392-95812975A910}" type="pres">
      <dgm:prSet presAssocID="{51875599-62C3-4801-8F42-4AC61E5CF454}" presName="sibTrans" presStyleCnt="0"/>
      <dgm:spPr/>
    </dgm:pt>
    <dgm:pt modelId="{15A85BF0-17C2-4E17-8278-AB2AF49B37BA}" type="pres">
      <dgm:prSet presAssocID="{A9FC5790-FC8E-480A-AFBA-FDC90944993D}" presName="compNode" presStyleCnt="0"/>
      <dgm:spPr/>
    </dgm:pt>
    <dgm:pt modelId="{51910A84-0055-4596-ABBE-5AADE738B821}" type="pres">
      <dgm:prSet presAssocID="{A9FC5790-FC8E-480A-AFBA-FDC90944993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With Person"/>
        </a:ext>
      </dgm:extLst>
    </dgm:pt>
    <dgm:pt modelId="{F8D41845-DD97-403A-8920-405988052FF1}" type="pres">
      <dgm:prSet presAssocID="{A9FC5790-FC8E-480A-AFBA-FDC90944993D}" presName="spaceRect" presStyleCnt="0"/>
      <dgm:spPr/>
    </dgm:pt>
    <dgm:pt modelId="{29963328-1969-47DF-817E-5C8541EC84CF}" type="pres">
      <dgm:prSet presAssocID="{A9FC5790-FC8E-480A-AFBA-FDC90944993D}" presName="textRect" presStyleLbl="revTx" presStyleIdx="1" presStyleCnt="2">
        <dgm:presLayoutVars>
          <dgm:chMax val="1"/>
          <dgm:chPref val="1"/>
        </dgm:presLayoutVars>
      </dgm:prSet>
      <dgm:spPr/>
    </dgm:pt>
  </dgm:ptLst>
  <dgm:cxnLst>
    <dgm:cxn modelId="{DFB56817-2A86-49B4-BDE2-9A52F65CC50B}" type="presOf" srcId="{9D883087-5AAA-437B-9F9B-32803962F96B}" destId="{925755FE-ED04-4790-83F7-7B5DEE860044}" srcOrd="0" destOrd="0" presId="urn:microsoft.com/office/officeart/2018/2/layout/IconLabelList"/>
    <dgm:cxn modelId="{A78E9C6F-9371-46E2-8F69-456A5FD0D78C}" srcId="{8967F7B9-7982-4270-B393-5C91E0FF5CCB}" destId="{A9FC5790-FC8E-480A-AFBA-FDC90944993D}" srcOrd="1" destOrd="0" parTransId="{D5A46505-6504-43C3-8884-D477400585F6}" sibTransId="{9FE20E15-3D6C-4A03-9926-2868BF9865B5}"/>
    <dgm:cxn modelId="{DCAE398F-7DF8-42CB-9BA0-D30E8468E193}" srcId="{8967F7B9-7982-4270-B393-5C91E0FF5CCB}" destId="{9D883087-5AAA-437B-9F9B-32803962F96B}" srcOrd="0" destOrd="0" parTransId="{75401402-6113-40E3-A2A4-19F3AB5C2137}" sibTransId="{51875599-62C3-4801-8F42-4AC61E5CF454}"/>
    <dgm:cxn modelId="{C14CB9D6-930E-4C9F-B00D-68AD9E57F115}" type="presOf" srcId="{8967F7B9-7982-4270-B393-5C91E0FF5CCB}" destId="{31885756-2A93-4E13-A2FD-F40D18C85A7A}" srcOrd="0" destOrd="0" presId="urn:microsoft.com/office/officeart/2018/2/layout/IconLabelList"/>
    <dgm:cxn modelId="{BDFB7EF7-6C62-419C-9DA3-303A6D67D636}" type="presOf" srcId="{A9FC5790-FC8E-480A-AFBA-FDC90944993D}" destId="{29963328-1969-47DF-817E-5C8541EC84CF}" srcOrd="0" destOrd="0" presId="urn:microsoft.com/office/officeart/2018/2/layout/IconLabelList"/>
    <dgm:cxn modelId="{9AF81D94-A0B1-43A6-864A-23AB97FB3152}" type="presParOf" srcId="{31885756-2A93-4E13-A2FD-F40D18C85A7A}" destId="{E6277E19-84ED-411C-B5B1-C1CBB54B04B8}" srcOrd="0" destOrd="0" presId="urn:microsoft.com/office/officeart/2018/2/layout/IconLabelList"/>
    <dgm:cxn modelId="{5E787B8F-7401-4139-A4A4-F61DA22BD824}" type="presParOf" srcId="{E6277E19-84ED-411C-B5B1-C1CBB54B04B8}" destId="{1F451594-B931-4837-B8C6-70A16AA963AD}" srcOrd="0" destOrd="0" presId="urn:microsoft.com/office/officeart/2018/2/layout/IconLabelList"/>
    <dgm:cxn modelId="{8A76E689-C52A-4BB9-8FD7-93171AFFE7EA}" type="presParOf" srcId="{E6277E19-84ED-411C-B5B1-C1CBB54B04B8}" destId="{18DA84D3-D4C9-4191-A7E9-9C5179B8B72E}" srcOrd="1" destOrd="0" presId="urn:microsoft.com/office/officeart/2018/2/layout/IconLabelList"/>
    <dgm:cxn modelId="{45C01D2A-B305-4422-B2FA-EE77724718EF}" type="presParOf" srcId="{E6277E19-84ED-411C-B5B1-C1CBB54B04B8}" destId="{925755FE-ED04-4790-83F7-7B5DEE860044}" srcOrd="2" destOrd="0" presId="urn:microsoft.com/office/officeart/2018/2/layout/IconLabelList"/>
    <dgm:cxn modelId="{18710D7C-1CBD-4EA3-8435-9CF3472C28C7}" type="presParOf" srcId="{31885756-2A93-4E13-A2FD-F40D18C85A7A}" destId="{7F440007-6E1A-4B19-B392-95812975A910}" srcOrd="1" destOrd="0" presId="urn:microsoft.com/office/officeart/2018/2/layout/IconLabelList"/>
    <dgm:cxn modelId="{FD58A7BF-7219-4252-8BBF-1D3205766D8C}" type="presParOf" srcId="{31885756-2A93-4E13-A2FD-F40D18C85A7A}" destId="{15A85BF0-17C2-4E17-8278-AB2AF49B37BA}" srcOrd="2" destOrd="0" presId="urn:microsoft.com/office/officeart/2018/2/layout/IconLabelList"/>
    <dgm:cxn modelId="{92009981-6C7A-41B6-8EED-96AC831B1C6F}" type="presParOf" srcId="{15A85BF0-17C2-4E17-8278-AB2AF49B37BA}" destId="{51910A84-0055-4596-ABBE-5AADE738B821}" srcOrd="0" destOrd="0" presId="urn:microsoft.com/office/officeart/2018/2/layout/IconLabelList"/>
    <dgm:cxn modelId="{E8C590FA-1896-415F-83DD-1CCBB0F4B5CE}" type="presParOf" srcId="{15A85BF0-17C2-4E17-8278-AB2AF49B37BA}" destId="{F8D41845-DD97-403A-8920-405988052FF1}" srcOrd="1" destOrd="0" presId="urn:microsoft.com/office/officeart/2018/2/layout/IconLabelList"/>
    <dgm:cxn modelId="{9EA8EA5F-833A-43CB-A4B1-DC82B4D3639A}" type="presParOf" srcId="{15A85BF0-17C2-4E17-8278-AB2AF49B37BA}" destId="{29963328-1969-47DF-817E-5C8541EC84C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0134C-7FBF-481E-AC5A-F7231EB30AA9}">
      <dsp:nvSpPr>
        <dsp:cNvPr id="0" name=""/>
        <dsp:cNvSpPr/>
      </dsp:nvSpPr>
      <dsp:spPr>
        <a:xfrm>
          <a:off x="576049" y="519312"/>
          <a:ext cx="1715625" cy="17156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FE9CFE-20C3-4FD4-85EB-FB3EEE4042AA}">
      <dsp:nvSpPr>
        <dsp:cNvPr id="0" name=""/>
        <dsp:cNvSpPr/>
      </dsp:nvSpPr>
      <dsp:spPr>
        <a:xfrm>
          <a:off x="941674" y="884937"/>
          <a:ext cx="984375" cy="984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38B5E3-546D-4366-84C3-20CE7292B455}">
      <dsp:nvSpPr>
        <dsp:cNvPr id="0" name=""/>
        <dsp:cNvSpPr/>
      </dsp:nvSpPr>
      <dsp:spPr>
        <a:xfrm>
          <a:off x="27612" y="2769312"/>
          <a:ext cx="2812500" cy="190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baseline="0" dirty="0"/>
            <a:t>Nutrition risk criteria are used to determine eligibility for WIC. Collecting relevant information in an organized and thorough manner facilitates risk assignment. </a:t>
          </a:r>
          <a:endParaRPr lang="en-US" sz="1100" kern="1200" dirty="0"/>
        </a:p>
      </dsp:txBody>
      <dsp:txXfrm>
        <a:off x="27612" y="2769312"/>
        <a:ext cx="2812500" cy="1908871"/>
      </dsp:txXfrm>
    </dsp:sp>
    <dsp:sp modelId="{BDE2A426-56F6-4668-809D-0A37A89C5FC5}">
      <dsp:nvSpPr>
        <dsp:cNvPr id="0" name=""/>
        <dsp:cNvSpPr/>
      </dsp:nvSpPr>
      <dsp:spPr>
        <a:xfrm>
          <a:off x="3880737" y="519312"/>
          <a:ext cx="1715625" cy="17156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C16ABB-179A-4AB0-88EB-892EDB03BC63}">
      <dsp:nvSpPr>
        <dsp:cNvPr id="0" name=""/>
        <dsp:cNvSpPr/>
      </dsp:nvSpPr>
      <dsp:spPr>
        <a:xfrm>
          <a:off x="4246362" y="884937"/>
          <a:ext cx="984375" cy="984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BEFDE5-67EC-405C-B07D-16EF1CF9A8FF}">
      <dsp:nvSpPr>
        <dsp:cNvPr id="0" name=""/>
        <dsp:cNvSpPr/>
      </dsp:nvSpPr>
      <dsp:spPr>
        <a:xfrm>
          <a:off x="3332299" y="2769312"/>
          <a:ext cx="2812500" cy="190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baseline="0"/>
            <a:t>The Lab screen in the WIC MIS has been re-structured to improve the accuracy of the data being entered and ensure all staff are entering the data in a consistent manner across the state.   </a:t>
          </a:r>
          <a:endParaRPr lang="en-US" sz="1100" kern="1200"/>
        </a:p>
      </dsp:txBody>
      <dsp:txXfrm>
        <a:off x="3332299" y="2769312"/>
        <a:ext cx="2812500" cy="1908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51594-B931-4837-B8C6-70A16AA963AD}">
      <dsp:nvSpPr>
        <dsp:cNvPr id="0" name=""/>
        <dsp:cNvSpPr/>
      </dsp:nvSpPr>
      <dsp:spPr>
        <a:xfrm>
          <a:off x="1407543" y="98498"/>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5755FE-ED04-4790-83F7-7B5DEE860044}">
      <dsp:nvSpPr>
        <dsp:cNvPr id="0" name=""/>
        <dsp:cNvSpPr/>
      </dsp:nvSpPr>
      <dsp:spPr>
        <a:xfrm>
          <a:off x="219543" y="2516589"/>
          <a:ext cx="432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1" kern="1200" baseline="0" dirty="0"/>
            <a:t>Referral Provided and Documented</a:t>
          </a:r>
          <a:endParaRPr lang="en-US" sz="1100" kern="1200" dirty="0"/>
        </a:p>
      </dsp:txBody>
      <dsp:txXfrm>
        <a:off x="219543" y="2516589"/>
        <a:ext cx="4320000" cy="742500"/>
      </dsp:txXfrm>
    </dsp:sp>
    <dsp:sp modelId="{51910A84-0055-4596-ABBE-5AADE738B821}">
      <dsp:nvSpPr>
        <dsp:cNvPr id="0" name=""/>
        <dsp:cNvSpPr/>
      </dsp:nvSpPr>
      <dsp:spPr>
        <a:xfrm>
          <a:off x="6483543" y="98498"/>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963328-1969-47DF-817E-5C8541EC84CF}">
      <dsp:nvSpPr>
        <dsp:cNvPr id="0" name=""/>
        <dsp:cNvSpPr/>
      </dsp:nvSpPr>
      <dsp:spPr>
        <a:xfrm>
          <a:off x="5295543" y="2516589"/>
          <a:ext cx="432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1" kern="1200" baseline="0" dirty="0"/>
            <a:t>A Referral to Lead Prevention/Screening is added on the Referrals screen, and if applicable a Community Resource is added. </a:t>
          </a:r>
          <a:endParaRPr lang="en-US" sz="1100" kern="1200" dirty="0"/>
        </a:p>
      </dsp:txBody>
      <dsp:txXfrm>
        <a:off x="5295543" y="2516589"/>
        <a:ext cx="4320000" cy="7425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10/24/2025</a:t>
            </a:fld>
            <a:endParaRPr lang="en-US" dirty="0"/>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dirty="0"/>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10/24/2025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dirty="0"/>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a:t>
            </a:fld>
            <a:endParaRPr lang="en-US" dirty="0"/>
          </a:p>
        </p:txBody>
      </p:sp>
    </p:spTree>
    <p:extLst>
      <p:ext uri="{BB962C8B-B14F-4D97-AF65-F5344CB8AC3E}">
        <p14:creationId xmlns:p14="http://schemas.microsoft.com/office/powerpoint/2010/main" val="33560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12</a:t>
            </a:fld>
            <a:endParaRPr lang="en-US" dirty="0"/>
          </a:p>
        </p:txBody>
      </p:sp>
    </p:spTree>
    <p:extLst>
      <p:ext uri="{BB962C8B-B14F-4D97-AF65-F5344CB8AC3E}">
        <p14:creationId xmlns:p14="http://schemas.microsoft.com/office/powerpoint/2010/main" val="2688385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14</a:t>
            </a:fld>
            <a:endParaRPr lang="en-US" dirty="0"/>
          </a:p>
        </p:txBody>
      </p:sp>
    </p:spTree>
    <p:extLst>
      <p:ext uri="{BB962C8B-B14F-4D97-AF65-F5344CB8AC3E}">
        <p14:creationId xmlns:p14="http://schemas.microsoft.com/office/powerpoint/2010/main" val="1428677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15</a:t>
            </a:fld>
            <a:endParaRPr lang="en-US" dirty="0"/>
          </a:p>
        </p:txBody>
      </p:sp>
    </p:spTree>
    <p:extLst>
      <p:ext uri="{BB962C8B-B14F-4D97-AF65-F5344CB8AC3E}">
        <p14:creationId xmlns:p14="http://schemas.microsoft.com/office/powerpoint/2010/main" val="3939566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16</a:t>
            </a:fld>
            <a:endParaRPr lang="en-US" dirty="0"/>
          </a:p>
        </p:txBody>
      </p:sp>
    </p:spTree>
    <p:extLst>
      <p:ext uri="{BB962C8B-B14F-4D97-AF65-F5344CB8AC3E}">
        <p14:creationId xmlns:p14="http://schemas.microsoft.com/office/powerpoint/2010/main" val="1245782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17</a:t>
            </a:fld>
            <a:endParaRPr lang="en-US" dirty="0"/>
          </a:p>
        </p:txBody>
      </p:sp>
    </p:spTree>
    <p:extLst>
      <p:ext uri="{BB962C8B-B14F-4D97-AF65-F5344CB8AC3E}">
        <p14:creationId xmlns:p14="http://schemas.microsoft.com/office/powerpoint/2010/main" val="681789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screen recording for a demo</a:t>
            </a:r>
          </a:p>
        </p:txBody>
      </p:sp>
      <p:sp>
        <p:nvSpPr>
          <p:cNvPr id="4" name="Slide Number Placeholder 3"/>
          <p:cNvSpPr>
            <a:spLocks noGrp="1"/>
          </p:cNvSpPr>
          <p:nvPr>
            <p:ph type="sldNum" sz="quarter" idx="5"/>
          </p:nvPr>
        </p:nvSpPr>
        <p:spPr/>
        <p:txBody>
          <a:bodyPr/>
          <a:lstStyle/>
          <a:p>
            <a:fld id="{54EEB602-95FC-483A-B12D-216A7AD7EA24}" type="slidenum">
              <a:rPr lang="en-US" smtClean="0"/>
              <a:t>18</a:t>
            </a:fld>
            <a:endParaRPr lang="en-US" dirty="0"/>
          </a:p>
        </p:txBody>
      </p:sp>
    </p:spTree>
    <p:extLst>
      <p:ext uri="{BB962C8B-B14F-4D97-AF65-F5344CB8AC3E}">
        <p14:creationId xmlns:p14="http://schemas.microsoft.com/office/powerpoint/2010/main" val="3379704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19</a:t>
            </a:fld>
            <a:endParaRPr lang="en-US" dirty="0"/>
          </a:p>
        </p:txBody>
      </p:sp>
    </p:spTree>
    <p:extLst>
      <p:ext uri="{BB962C8B-B14F-4D97-AF65-F5344CB8AC3E}">
        <p14:creationId xmlns:p14="http://schemas.microsoft.com/office/powerpoint/2010/main" val="3208620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20</a:t>
            </a:fld>
            <a:endParaRPr lang="en-US" dirty="0"/>
          </a:p>
        </p:txBody>
      </p:sp>
    </p:spTree>
    <p:extLst>
      <p:ext uri="{BB962C8B-B14F-4D97-AF65-F5344CB8AC3E}">
        <p14:creationId xmlns:p14="http://schemas.microsoft.com/office/powerpoint/2010/main" val="313821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screen recording for a demo</a:t>
            </a:r>
          </a:p>
        </p:txBody>
      </p:sp>
      <p:sp>
        <p:nvSpPr>
          <p:cNvPr id="4" name="Slide Number Placeholder 3"/>
          <p:cNvSpPr>
            <a:spLocks noGrp="1"/>
          </p:cNvSpPr>
          <p:nvPr>
            <p:ph type="sldNum" sz="quarter" idx="5"/>
          </p:nvPr>
        </p:nvSpPr>
        <p:spPr/>
        <p:txBody>
          <a:bodyPr/>
          <a:lstStyle/>
          <a:p>
            <a:fld id="{54EEB602-95FC-483A-B12D-216A7AD7EA24}" type="slidenum">
              <a:rPr lang="en-US" smtClean="0"/>
              <a:t>21</a:t>
            </a:fld>
            <a:endParaRPr lang="en-US" dirty="0"/>
          </a:p>
        </p:txBody>
      </p:sp>
    </p:spTree>
    <p:extLst>
      <p:ext uri="{BB962C8B-B14F-4D97-AF65-F5344CB8AC3E}">
        <p14:creationId xmlns:p14="http://schemas.microsoft.com/office/powerpoint/2010/main" val="1445571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23</a:t>
            </a:fld>
            <a:endParaRPr lang="en-US" dirty="0"/>
          </a:p>
        </p:txBody>
      </p:sp>
    </p:spTree>
    <p:extLst>
      <p:ext uri="{BB962C8B-B14F-4D97-AF65-F5344CB8AC3E}">
        <p14:creationId xmlns:p14="http://schemas.microsoft.com/office/powerpoint/2010/main" val="4205473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a:t>
            </a:fld>
            <a:endParaRPr lang="en-US" dirty="0"/>
          </a:p>
        </p:txBody>
      </p:sp>
    </p:spTree>
    <p:extLst>
      <p:ext uri="{BB962C8B-B14F-4D97-AF65-F5344CB8AC3E}">
        <p14:creationId xmlns:p14="http://schemas.microsoft.com/office/powerpoint/2010/main" val="1236743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 related to functionality, how or when data is entered.</a:t>
            </a:r>
          </a:p>
        </p:txBody>
      </p:sp>
      <p:sp>
        <p:nvSpPr>
          <p:cNvPr id="4" name="Slide Number Placeholder 3"/>
          <p:cNvSpPr>
            <a:spLocks noGrp="1"/>
          </p:cNvSpPr>
          <p:nvPr>
            <p:ph type="sldNum" sz="quarter" idx="5"/>
          </p:nvPr>
        </p:nvSpPr>
        <p:spPr/>
        <p:txBody>
          <a:bodyPr/>
          <a:lstStyle/>
          <a:p>
            <a:fld id="{54EEB602-95FC-483A-B12D-216A7AD7EA24}" type="slidenum">
              <a:rPr lang="en-US" smtClean="0"/>
              <a:t>24</a:t>
            </a:fld>
            <a:endParaRPr lang="en-US" dirty="0"/>
          </a:p>
        </p:txBody>
      </p:sp>
    </p:spTree>
    <p:extLst>
      <p:ext uri="{BB962C8B-B14F-4D97-AF65-F5344CB8AC3E}">
        <p14:creationId xmlns:p14="http://schemas.microsoft.com/office/powerpoint/2010/main" val="1316316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3</a:t>
            </a:fld>
            <a:endParaRPr lang="en-US" dirty="0"/>
          </a:p>
        </p:txBody>
      </p:sp>
    </p:spTree>
    <p:extLst>
      <p:ext uri="{BB962C8B-B14F-4D97-AF65-F5344CB8AC3E}">
        <p14:creationId xmlns:p14="http://schemas.microsoft.com/office/powerpoint/2010/main" val="686400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5</a:t>
            </a:fld>
            <a:endParaRPr lang="en-US" dirty="0"/>
          </a:p>
        </p:txBody>
      </p:sp>
    </p:spTree>
    <p:extLst>
      <p:ext uri="{BB962C8B-B14F-4D97-AF65-F5344CB8AC3E}">
        <p14:creationId xmlns:p14="http://schemas.microsoft.com/office/powerpoint/2010/main" val="3766474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6</a:t>
            </a:fld>
            <a:endParaRPr lang="en-US" dirty="0"/>
          </a:p>
        </p:txBody>
      </p:sp>
    </p:spTree>
    <p:extLst>
      <p:ext uri="{BB962C8B-B14F-4D97-AF65-F5344CB8AC3E}">
        <p14:creationId xmlns:p14="http://schemas.microsoft.com/office/powerpoint/2010/main" val="3517255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7</a:t>
            </a:fld>
            <a:endParaRPr lang="en-US" dirty="0"/>
          </a:p>
        </p:txBody>
      </p:sp>
    </p:spTree>
    <p:extLst>
      <p:ext uri="{BB962C8B-B14F-4D97-AF65-F5344CB8AC3E}">
        <p14:creationId xmlns:p14="http://schemas.microsoft.com/office/powerpoint/2010/main" val="185603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8</a:t>
            </a:fld>
            <a:endParaRPr lang="en-US" dirty="0"/>
          </a:p>
        </p:txBody>
      </p:sp>
    </p:spTree>
    <p:extLst>
      <p:ext uri="{BB962C8B-B14F-4D97-AF65-F5344CB8AC3E}">
        <p14:creationId xmlns:p14="http://schemas.microsoft.com/office/powerpoint/2010/main" val="2932474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10</a:t>
            </a:fld>
            <a:endParaRPr lang="en-US" dirty="0"/>
          </a:p>
        </p:txBody>
      </p:sp>
    </p:spTree>
    <p:extLst>
      <p:ext uri="{BB962C8B-B14F-4D97-AF65-F5344CB8AC3E}">
        <p14:creationId xmlns:p14="http://schemas.microsoft.com/office/powerpoint/2010/main" val="177358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screen recording for a demo</a:t>
            </a:r>
          </a:p>
        </p:txBody>
      </p:sp>
      <p:sp>
        <p:nvSpPr>
          <p:cNvPr id="4" name="Slide Number Placeholder 3"/>
          <p:cNvSpPr>
            <a:spLocks noGrp="1"/>
          </p:cNvSpPr>
          <p:nvPr>
            <p:ph type="sldNum" sz="quarter" idx="5"/>
          </p:nvPr>
        </p:nvSpPr>
        <p:spPr/>
        <p:txBody>
          <a:bodyPr/>
          <a:lstStyle/>
          <a:p>
            <a:fld id="{54EEB602-95FC-483A-B12D-216A7AD7EA24}" type="slidenum">
              <a:rPr lang="en-US" smtClean="0"/>
              <a:t>11</a:t>
            </a:fld>
            <a:endParaRPr lang="en-US" dirty="0"/>
          </a:p>
        </p:txBody>
      </p:sp>
    </p:spTree>
    <p:extLst>
      <p:ext uri="{BB962C8B-B14F-4D97-AF65-F5344CB8AC3E}">
        <p14:creationId xmlns:p14="http://schemas.microsoft.com/office/powerpoint/2010/main" val="198296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r>
              <a:rPr lang="en-US"/>
              <a:t>9/8/20XX</a:t>
            </a:r>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r>
              <a:rPr lang="en-US"/>
              <a:t>Presentation Title</a:t>
            </a:r>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233062062"/>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3352365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9/8/20XX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2157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4" name="Table Placeholder 3">
            <a:extLst>
              <a:ext uri="{FF2B5EF4-FFF2-40B4-BE49-F238E27FC236}">
                <a16:creationId xmlns:a16="http://schemas.microsoft.com/office/drawing/2014/main" id="{74D0E84D-2B51-9F8D-82CE-C086143DC605}"/>
              </a:ext>
            </a:extLst>
          </p:cNvPr>
          <p:cNvSpPr>
            <a:spLocks noGrp="1"/>
          </p:cNvSpPr>
          <p:nvPr>
            <p:ph type="tbl" sz="quarter" idx="14"/>
          </p:nvPr>
        </p:nvSpPr>
        <p:spPr>
          <a:xfrm>
            <a:off x="1630363" y="2757951"/>
            <a:ext cx="9918700" cy="3387579"/>
          </a:xfrm>
        </p:spPr>
        <p:txBody>
          <a:bodyPr anchor="t"/>
          <a:lstStyle>
            <a:lvl1pPr marL="0" indent="0" algn="ctr">
              <a:buNone/>
              <a:defRPr/>
            </a:lvl1pPr>
          </a:lstStyle>
          <a:p>
            <a:r>
              <a:rPr lang="en-US"/>
              <a:t>Click icon to add table</a:t>
            </a:r>
            <a:endParaRPr lang="en-US" dirty="0"/>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4">
            <a:extLst>
              <a:ext uri="{FF2B5EF4-FFF2-40B4-BE49-F238E27FC236}">
                <a16:creationId xmlns:a16="http://schemas.microsoft.com/office/drawing/2014/main" id="{0DB9557B-D9D3-4FA9-2D64-D2F91957D2FC}"/>
              </a:ext>
            </a:extLst>
          </p:cNvPr>
          <p:cNvSpPr>
            <a:spLocks noGrp="1"/>
          </p:cNvSpPr>
          <p:nvPr>
            <p:ph type="ftr" sz="quarter" idx="11"/>
          </p:nvPr>
        </p:nvSpPr>
        <p:spPr>
          <a:xfrm>
            <a:off x="1535372" y="6309360"/>
            <a:ext cx="4946592" cy="457200"/>
          </a:xfrm>
        </p:spPr>
        <p:txBody>
          <a:bodyPr/>
          <a:lstStyle/>
          <a:p>
            <a:r>
              <a:rPr lang="en-US" dirty="0"/>
              <a:t>Presentation Title</a:t>
            </a:r>
          </a:p>
        </p:txBody>
      </p:sp>
      <p:sp>
        <p:nvSpPr>
          <p:cNvPr id="16" name="Slide Number Placeholder 5">
            <a:extLst>
              <a:ext uri="{FF2B5EF4-FFF2-40B4-BE49-F238E27FC236}">
                <a16:creationId xmlns:a16="http://schemas.microsoft.com/office/drawing/2014/main" id="{3BC3F5B3-7690-C0DA-4084-5EFE50E8C162}"/>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7" name="Date Placeholder 3">
            <a:extLst>
              <a:ext uri="{FF2B5EF4-FFF2-40B4-BE49-F238E27FC236}">
                <a16:creationId xmlns:a16="http://schemas.microsoft.com/office/drawing/2014/main" id="{99E56FFE-09D7-3078-C9E8-DFE8CF68AAD5}"/>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Tree>
    <p:extLst>
      <p:ext uri="{BB962C8B-B14F-4D97-AF65-F5344CB8AC3E}">
        <p14:creationId xmlns:p14="http://schemas.microsoft.com/office/powerpoint/2010/main" val="2434033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4753914"/>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2084944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r>
              <a:rPr lang="en-US"/>
              <a:t>9/8/20XX</a:t>
            </a:r>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534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9/8/20XX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875859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9/8/20XX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15215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10/24/2025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 useBgFill="1">
        <p:nvSpPr>
          <p:cNvPr id="6" name="Rectangle 5">
            <a:extLst>
              <a:ext uri="{FF2B5EF4-FFF2-40B4-BE49-F238E27FC236}">
                <a16:creationId xmlns:a16="http://schemas.microsoft.com/office/drawing/2014/main" id="{94837D5C-EE88-BE2B-5940-6A8E20CAEEC6}"/>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D6331A-AE6C-3009-DDD4-1671FF7E0F3D}"/>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8D7D28B-DE67-0B99-CDEB-A037FFC568ED}"/>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8B9F3E3-6134-5423-F75E-B36E71A65278}"/>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1F677F-A1EC-4CDA-E80E-4B3695465156}"/>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F1E2C06-C49E-A5AA-07A3-D134EFA3D29E}"/>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2BA39D8-E4F7-CD36-B80A-49D228C0FCA3}"/>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06F4721-4B2C-0638-8409-054F6738EAFD}"/>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78947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r>
              <a:rPr lang="en-US"/>
              <a:t>9/8/20XX</a:t>
            </a:r>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38225541"/>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r>
              <a:rPr lang="en-US"/>
              <a:t>9/8/20XX</a:t>
            </a:r>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r>
              <a:rPr lang="en-US"/>
              <a:t>Presentation Title</a:t>
            </a:r>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804140893"/>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r>
              <a:rPr lang="en-US"/>
              <a:t>9/8/20XX</a:t>
            </a:r>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Presentation Title</a:t>
            </a:r>
            <a:endParaRPr lang="en-US" dirty="0"/>
          </a:p>
        </p:txBody>
      </p:sp>
    </p:spTree>
    <p:extLst>
      <p:ext uri="{BB962C8B-B14F-4D97-AF65-F5344CB8AC3E}">
        <p14:creationId xmlns:p14="http://schemas.microsoft.com/office/powerpoint/2010/main" val="137063196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9/8/20XX</a:t>
            </a:r>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Presentation Title</a:t>
            </a:r>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5489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08" r:id="rId12"/>
    <p:sldLayoutId id="2147483682" r:id="rId13"/>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springfieldul.org/chtc/resources/wic-policy-and-procedure-manual"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p:txBody>
          <a:bodyPr vert="horz" lIns="109728" tIns="109728" rIns="109728" bIns="91440" rtlCol="0" anchor="ctr">
            <a:normAutofit/>
          </a:bodyPr>
          <a:lstStyle/>
          <a:p>
            <a:pPr algn="ctr"/>
            <a:r>
              <a:rPr lang="en-US" dirty="0"/>
              <a:t>WIC Screenings</a:t>
            </a:r>
            <a:br>
              <a:rPr lang="en-US" dirty="0"/>
            </a:br>
            <a:br>
              <a:rPr lang="en-US" dirty="0"/>
            </a:br>
            <a:r>
              <a:rPr lang="en-US" sz="3000" dirty="0"/>
              <a:t>Immunization, Lead, and Hemoglobin/Hematocrit</a:t>
            </a:r>
          </a:p>
        </p:txBody>
      </p:sp>
      <p:sp>
        <p:nvSpPr>
          <p:cNvPr id="2" name="TextBox 1">
            <a:extLst>
              <a:ext uri="{FF2B5EF4-FFF2-40B4-BE49-F238E27FC236}">
                <a16:creationId xmlns:a16="http://schemas.microsoft.com/office/drawing/2014/main" id="{98765740-0036-5D10-0B22-76D58D396D81}"/>
              </a:ext>
            </a:extLst>
          </p:cNvPr>
          <p:cNvSpPr txBox="1"/>
          <p:nvPr/>
        </p:nvSpPr>
        <p:spPr>
          <a:xfrm>
            <a:off x="1161599" y="5581816"/>
            <a:ext cx="6152775" cy="369332"/>
          </a:xfrm>
          <a:prstGeom prst="rect">
            <a:avLst/>
          </a:prstGeom>
          <a:noFill/>
        </p:spPr>
        <p:txBody>
          <a:bodyPr wrap="none" rtlCol="0">
            <a:spAutoFit/>
          </a:bodyPr>
          <a:lstStyle/>
          <a:p>
            <a:r>
              <a:rPr lang="en-US" dirty="0">
                <a:solidFill>
                  <a:schemeClr val="bg1"/>
                </a:solidFill>
              </a:rPr>
              <a:t>Illinois Department of Human Services October 2025</a:t>
            </a:r>
          </a:p>
        </p:txBody>
      </p:sp>
    </p:spTree>
    <p:extLst>
      <p:ext uri="{BB962C8B-B14F-4D97-AF65-F5344CB8AC3E}">
        <p14:creationId xmlns:p14="http://schemas.microsoft.com/office/powerpoint/2010/main" val="232390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 name="Content Placeholder 5">
            <a:extLst>
              <a:ext uri="{FF2B5EF4-FFF2-40B4-BE49-F238E27FC236}">
                <a16:creationId xmlns:a16="http://schemas.microsoft.com/office/drawing/2014/main" id="{631C9309-4C69-8132-6C79-880F095D93C6}"/>
              </a:ext>
            </a:extLst>
          </p:cNvPr>
          <p:cNvPicPr>
            <a:picLocks noChangeAspect="1"/>
          </p:cNvPicPr>
          <p:nvPr/>
        </p:nvPicPr>
        <p:blipFill>
          <a:blip r:embed="rId3"/>
          <a:srcRect l="42668"/>
          <a:stretch/>
        </p:blipFill>
        <p:spPr>
          <a:xfrm>
            <a:off x="205110" y="1783079"/>
            <a:ext cx="4241029" cy="1645920"/>
          </a:xfrm>
          <a:prstGeom prst="rect">
            <a:avLst/>
          </a:prstGeom>
        </p:spPr>
      </p:pic>
      <p:sp>
        <p:nvSpPr>
          <p:cNvPr id="30" name="Rectangle 29">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9230639-FA79-ACC9-DAAE-63AAA8D5C5FB}"/>
              </a:ext>
            </a:extLst>
          </p:cNvPr>
          <p:cNvSpPr>
            <a:spLocks noGrp="1"/>
          </p:cNvSpPr>
          <p:nvPr>
            <p:ph type="title"/>
          </p:nvPr>
        </p:nvSpPr>
        <p:spPr>
          <a:xfrm>
            <a:off x="5376671" y="265706"/>
            <a:ext cx="6399212" cy="1162801"/>
          </a:xfrm>
        </p:spPr>
        <p:txBody>
          <a:bodyPr>
            <a:normAutofit/>
          </a:bodyPr>
          <a:lstStyle/>
          <a:p>
            <a:r>
              <a:rPr lang="en-US" sz="3300">
                <a:solidFill>
                  <a:schemeClr val="bg1"/>
                </a:solidFill>
              </a:rPr>
              <a:t>Immunization Screening</a:t>
            </a:r>
          </a:p>
        </p:txBody>
      </p:sp>
      <p:sp>
        <p:nvSpPr>
          <p:cNvPr id="32" name="Rectangle 31">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EBCDDE7C-33D6-DDD4-C457-0E4774588B23}"/>
              </a:ext>
            </a:extLst>
          </p:cNvPr>
          <p:cNvGraphicFramePr>
            <a:graphicFrameLocks noGrp="1"/>
          </p:cNvGraphicFramePr>
          <p:nvPr>
            <p:ph idx="1"/>
            <p:extLst>
              <p:ext uri="{D42A27DB-BD31-4B8C-83A1-F6EECF244321}">
                <p14:modId xmlns:p14="http://schemas.microsoft.com/office/powerpoint/2010/main" val="3755624454"/>
              </p:ext>
            </p:extLst>
          </p:nvPr>
        </p:nvGraphicFramePr>
        <p:xfrm>
          <a:off x="4988188" y="1689099"/>
          <a:ext cx="6890418" cy="3479800"/>
        </p:xfrm>
        <a:graphic>
          <a:graphicData uri="http://schemas.openxmlformats.org/drawingml/2006/table">
            <a:tbl>
              <a:tblPr firstRow="1" bandRow="1">
                <a:tableStyleId>{8A107856-5554-42FB-B03E-39F5DBC370BA}</a:tableStyleId>
              </a:tblPr>
              <a:tblGrid>
                <a:gridCol w="3445209">
                  <a:extLst>
                    <a:ext uri="{9D8B030D-6E8A-4147-A177-3AD203B41FA5}">
                      <a16:colId xmlns:a16="http://schemas.microsoft.com/office/drawing/2014/main" val="94324322"/>
                    </a:ext>
                  </a:extLst>
                </a:gridCol>
                <a:gridCol w="3445209">
                  <a:extLst>
                    <a:ext uri="{9D8B030D-6E8A-4147-A177-3AD203B41FA5}">
                      <a16:colId xmlns:a16="http://schemas.microsoft.com/office/drawing/2014/main" val="4192591372"/>
                    </a:ext>
                  </a:extLst>
                </a:gridCol>
              </a:tblGrid>
              <a:tr h="370840">
                <a:tc>
                  <a:txBody>
                    <a:bodyPr/>
                    <a:lstStyle/>
                    <a:p>
                      <a:r>
                        <a:rPr lang="en-US" dirty="0"/>
                        <a:t>Action Choice</a:t>
                      </a:r>
                    </a:p>
                  </a:txBody>
                  <a:tcPr/>
                </a:tc>
                <a:tc>
                  <a:txBody>
                    <a:bodyPr/>
                    <a:lstStyle/>
                    <a:p>
                      <a:r>
                        <a:rPr lang="en-US" dirty="0"/>
                        <a:t>Status Chosen</a:t>
                      </a:r>
                    </a:p>
                  </a:txBody>
                  <a:tcPr/>
                </a:tc>
                <a:extLst>
                  <a:ext uri="{0D108BD9-81ED-4DB2-BD59-A6C34878D82A}">
                    <a16:rowId xmlns:a16="http://schemas.microsoft.com/office/drawing/2014/main" val="439691188"/>
                  </a:ext>
                </a:extLst>
              </a:tr>
              <a:tr h="370840">
                <a:tc>
                  <a:txBody>
                    <a:bodyPr/>
                    <a:lstStyle/>
                    <a:p>
                      <a:r>
                        <a:rPr lang="en-US" dirty="0"/>
                        <a:t>No Action Needed</a:t>
                      </a:r>
                    </a:p>
                  </a:txBody>
                  <a:tcPr/>
                </a:tc>
                <a:tc>
                  <a:txBody>
                    <a:bodyPr/>
                    <a:lstStyle/>
                    <a:p>
                      <a:pPr marL="285750" indent="-285750">
                        <a:buFont typeface="Arial" panose="020B0604020202020204" pitchFamily="34" charset="0"/>
                        <a:buChar char="•"/>
                      </a:pPr>
                      <a:r>
                        <a:rPr lang="en-US" dirty="0"/>
                        <a:t>Current</a:t>
                      </a:r>
                    </a:p>
                    <a:p>
                      <a:pPr marL="285750" indent="-285750">
                        <a:buFont typeface="Arial" panose="020B0604020202020204" pitchFamily="34" charset="0"/>
                        <a:buChar char="•"/>
                      </a:pPr>
                      <a:r>
                        <a:rPr lang="en-US" dirty="0"/>
                        <a:t>Record not Available</a:t>
                      </a:r>
                    </a:p>
                  </a:txBody>
                  <a:tcPr/>
                </a:tc>
                <a:extLst>
                  <a:ext uri="{0D108BD9-81ED-4DB2-BD59-A6C34878D82A}">
                    <a16:rowId xmlns:a16="http://schemas.microsoft.com/office/drawing/2014/main" val="3519999719"/>
                  </a:ext>
                </a:extLst>
              </a:tr>
              <a:tr h="370840">
                <a:tc>
                  <a:txBody>
                    <a:bodyPr/>
                    <a:lstStyle/>
                    <a:p>
                      <a:r>
                        <a:rPr lang="en-US" dirty="0"/>
                        <a:t>Educated on Recommended Schedule</a:t>
                      </a:r>
                    </a:p>
                  </a:txBody>
                  <a:tcPr/>
                </a:tc>
                <a:tc>
                  <a:txBody>
                    <a:bodyPr/>
                    <a:lstStyle/>
                    <a:p>
                      <a:pPr marL="285750" indent="-285750">
                        <a:buFont typeface="Arial" panose="020B0604020202020204" pitchFamily="34" charset="0"/>
                        <a:buChar char="•"/>
                      </a:pPr>
                      <a:r>
                        <a:rPr lang="en-US" dirty="0"/>
                        <a:t>Not Current</a:t>
                      </a:r>
                    </a:p>
                  </a:txBody>
                  <a:tcPr/>
                </a:tc>
                <a:extLst>
                  <a:ext uri="{0D108BD9-81ED-4DB2-BD59-A6C34878D82A}">
                    <a16:rowId xmlns:a16="http://schemas.microsoft.com/office/drawing/2014/main" val="1122510117"/>
                  </a:ext>
                </a:extLst>
              </a:tr>
              <a:tr h="370840">
                <a:tc>
                  <a:txBody>
                    <a:bodyPr/>
                    <a:lstStyle/>
                    <a:p>
                      <a:r>
                        <a:rPr lang="en-US" dirty="0"/>
                        <a:t>Referral Provided and Documented</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 Current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Record not Available</a:t>
                      </a:r>
                    </a:p>
                    <a:p>
                      <a:endParaRPr lang="en-US" dirty="0"/>
                    </a:p>
                  </a:txBody>
                  <a:tcPr/>
                </a:tc>
                <a:extLst>
                  <a:ext uri="{0D108BD9-81ED-4DB2-BD59-A6C34878D82A}">
                    <a16:rowId xmlns:a16="http://schemas.microsoft.com/office/drawing/2014/main" val="967828471"/>
                  </a:ext>
                </a:extLst>
              </a:tr>
              <a:tr h="370840">
                <a:tc>
                  <a:txBody>
                    <a:bodyPr/>
                    <a:lstStyle/>
                    <a:p>
                      <a:r>
                        <a:rPr lang="en-US" dirty="0"/>
                        <a:t>Educated on Schedule and Referral Provided and Documented</a:t>
                      </a:r>
                    </a:p>
                  </a:txBody>
                  <a:tcPr/>
                </a:tc>
                <a:tc>
                  <a:txBody>
                    <a:bodyPr/>
                    <a:lstStyle/>
                    <a:p>
                      <a:pPr marL="285750" indent="-285750">
                        <a:buFont typeface="Arial" panose="020B0604020202020204" pitchFamily="34" charset="0"/>
                        <a:buChar char="•"/>
                      </a:pPr>
                      <a:r>
                        <a:rPr lang="en-US" dirty="0"/>
                        <a:t>Not Current </a:t>
                      </a:r>
                    </a:p>
                    <a:p>
                      <a:pPr marL="285750" indent="-285750">
                        <a:buFont typeface="Arial" panose="020B0604020202020204" pitchFamily="34" charset="0"/>
                        <a:buChar char="•"/>
                      </a:pPr>
                      <a:r>
                        <a:rPr lang="en-US" dirty="0"/>
                        <a:t>Record not Available</a:t>
                      </a:r>
                    </a:p>
                  </a:txBody>
                  <a:tcPr/>
                </a:tc>
                <a:extLst>
                  <a:ext uri="{0D108BD9-81ED-4DB2-BD59-A6C34878D82A}">
                    <a16:rowId xmlns:a16="http://schemas.microsoft.com/office/drawing/2014/main" val="1755584337"/>
                  </a:ext>
                </a:extLst>
              </a:tr>
            </a:tbl>
          </a:graphicData>
        </a:graphic>
      </p:graphicFrame>
      <p:sp>
        <p:nvSpPr>
          <p:cNvPr id="38" name="Rectangle 37">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58E806A-8597-6244-C5D1-91A5229FFD46}"/>
              </a:ext>
            </a:extLst>
          </p:cNvPr>
          <p:cNvSpPr txBox="1"/>
          <p:nvPr/>
        </p:nvSpPr>
        <p:spPr>
          <a:xfrm>
            <a:off x="4779086" y="5334000"/>
            <a:ext cx="7321474" cy="1600438"/>
          </a:xfrm>
          <a:prstGeom prst="rect">
            <a:avLst/>
          </a:prstGeom>
          <a:noFill/>
        </p:spPr>
        <p:txBody>
          <a:bodyPr wrap="square" rtlCol="0">
            <a:spAutoFit/>
          </a:bodyPr>
          <a:lstStyle/>
          <a:p>
            <a:r>
              <a:rPr lang="en-US" sz="1600" dirty="0"/>
              <a:t>Use this guide to determine what Action is needed based on the Status that was chosen.  </a:t>
            </a:r>
          </a:p>
          <a:p>
            <a:r>
              <a:rPr lang="en-US" sz="1600" dirty="0"/>
              <a:t>If caregiver indicates status is current but documentation is not available, it is appropriate to indicate No Action Needed and add a note in the Notes column indicating this information.</a:t>
            </a:r>
          </a:p>
          <a:p>
            <a:endParaRPr lang="en-US" dirty="0"/>
          </a:p>
        </p:txBody>
      </p:sp>
    </p:spTree>
    <p:extLst>
      <p:ext uri="{BB962C8B-B14F-4D97-AF65-F5344CB8AC3E}">
        <p14:creationId xmlns:p14="http://schemas.microsoft.com/office/powerpoint/2010/main" val="354792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33" name="Rectangle 32">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413CD7F-736E-4AF7-AB2B-473CAA9E1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5EDA2F5-6B28-478B-9AC4-43FE41E2B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16907"/>
            <a:ext cx="12192000" cy="2374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544AC-86F8-37E3-D823-FC431A9F25C0}"/>
              </a:ext>
            </a:extLst>
          </p:cNvPr>
          <p:cNvSpPr>
            <a:spLocks noGrp="1"/>
          </p:cNvSpPr>
          <p:nvPr>
            <p:ph type="title"/>
          </p:nvPr>
        </p:nvSpPr>
        <p:spPr>
          <a:xfrm>
            <a:off x="1635102" y="4153113"/>
            <a:ext cx="9180747" cy="1248431"/>
          </a:xfrm>
        </p:spPr>
        <p:txBody>
          <a:bodyPr vert="horz" lIns="109728" tIns="109728" rIns="109728" bIns="91440" rtlCol="0" anchor="b">
            <a:normAutofit/>
          </a:bodyPr>
          <a:lstStyle/>
          <a:p>
            <a:pPr>
              <a:lnSpc>
                <a:spcPct val="115000"/>
              </a:lnSpc>
            </a:pPr>
            <a:r>
              <a:rPr lang="en-US" sz="3800" b="0" cap="all">
                <a:solidFill>
                  <a:schemeClr val="bg1"/>
                </a:solidFill>
              </a:rPr>
              <a:t>IMMUNIZATION Demonstration</a:t>
            </a:r>
          </a:p>
        </p:txBody>
      </p:sp>
      <p:sp>
        <p:nvSpPr>
          <p:cNvPr id="41" name="Rectangle 40">
            <a:extLst>
              <a:ext uri="{FF2B5EF4-FFF2-40B4-BE49-F238E27FC236}">
                <a16:creationId xmlns:a16="http://schemas.microsoft.com/office/drawing/2014/main" id="{701D712E-ABB9-4258-877D-9349C8577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79202"/>
            <a:ext cx="1006766" cy="2249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7528E56-1447-4C98-882B-CE262795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creen Recording 4">
            <a:hlinkClick r:id="" action="ppaction://media"/>
            <a:extLst>
              <a:ext uri="{FF2B5EF4-FFF2-40B4-BE49-F238E27FC236}">
                <a16:creationId xmlns:a16="http://schemas.microsoft.com/office/drawing/2014/main" id="{FF2086B9-B02C-CAC2-840B-323A92ACDC83}"/>
              </a:ext>
            </a:extLst>
          </p:cNvPr>
          <p:cNvPicPr>
            <a:picLocks noGrp="1" noChangeAspect="1"/>
          </p:cNvPicPr>
          <p:nvPr>
            <p:ph idx="1"/>
            <a:videoFile r:link="rId1"/>
            <p:extLst>
              <p:ext uri="{DAA4B4D4-6D71-4841-9C94-3DE7FCFB9230}">
                <p14:media xmlns:p14="http://schemas.microsoft.com/office/powerpoint/2010/main" r:embed="rId2">
                  <p14:trim end="63300"/>
                </p14:media>
              </p:ext>
            </p:extLst>
          </p:nvPr>
        </p:nvPicPr>
        <p:blipFill>
          <a:blip r:embed="rId5"/>
          <a:stretch>
            <a:fillRect/>
          </a:stretch>
        </p:blipFill>
        <p:spPr>
          <a:xfrm>
            <a:off x="1635102" y="708896"/>
            <a:ext cx="10072264" cy="2543245"/>
          </a:xfrm>
          <a:prstGeom prst="rect">
            <a:avLst/>
          </a:prstGeom>
        </p:spPr>
      </p:pic>
    </p:spTree>
    <p:extLst>
      <p:ext uri="{BB962C8B-B14F-4D97-AF65-F5344CB8AC3E}">
        <p14:creationId xmlns:p14="http://schemas.microsoft.com/office/powerpoint/2010/main" val="209263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0C48A-AFCA-9934-7169-7443AAA0B651}"/>
              </a:ext>
            </a:extLst>
          </p:cNvPr>
          <p:cNvSpPr>
            <a:spLocks noGrp="1"/>
          </p:cNvSpPr>
          <p:nvPr>
            <p:ph type="title"/>
          </p:nvPr>
        </p:nvSpPr>
        <p:spPr>
          <a:xfrm>
            <a:off x="1535371" y="1044054"/>
            <a:ext cx="10013709" cy="1030360"/>
          </a:xfrm>
        </p:spPr>
        <p:txBody>
          <a:bodyPr>
            <a:normAutofit/>
          </a:bodyPr>
          <a:lstStyle/>
          <a:p>
            <a:r>
              <a:rPr lang="en-US">
                <a:solidFill>
                  <a:schemeClr val="bg1"/>
                </a:solidFill>
              </a:rPr>
              <a:t>Immunization Screenings</a:t>
            </a:r>
          </a:p>
        </p:txBody>
      </p:sp>
      <p:sp>
        <p:nvSpPr>
          <p:cNvPr id="19" name="Rectangle 18">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ontent Placeholder 4">
            <a:extLst>
              <a:ext uri="{FF2B5EF4-FFF2-40B4-BE49-F238E27FC236}">
                <a16:creationId xmlns:a16="http://schemas.microsoft.com/office/drawing/2014/main" id="{D509C1DE-2C16-D030-4A9C-55DC27415F47}"/>
              </a:ext>
            </a:extLst>
          </p:cNvPr>
          <p:cNvGraphicFramePr>
            <a:graphicFrameLocks noGrp="1"/>
          </p:cNvGraphicFramePr>
          <p:nvPr>
            <p:ph idx="1"/>
            <p:extLst>
              <p:ext uri="{D42A27DB-BD31-4B8C-83A1-F6EECF244321}">
                <p14:modId xmlns:p14="http://schemas.microsoft.com/office/powerpoint/2010/main" val="3319024471"/>
              </p:ext>
            </p:extLst>
          </p:nvPr>
        </p:nvGraphicFramePr>
        <p:xfrm>
          <a:off x="1713976" y="3075172"/>
          <a:ext cx="9835087" cy="2728698"/>
        </p:xfrm>
        <a:graphic>
          <a:graphicData uri="http://schemas.openxmlformats.org/drawingml/2006/table">
            <a:tbl>
              <a:tblPr firstRow="1" bandRow="1">
                <a:tableStyleId>{8A107856-5554-42FB-B03E-39F5DBC370BA}</a:tableStyleId>
              </a:tblPr>
              <a:tblGrid>
                <a:gridCol w="9835087">
                  <a:extLst>
                    <a:ext uri="{9D8B030D-6E8A-4147-A177-3AD203B41FA5}">
                      <a16:colId xmlns:a16="http://schemas.microsoft.com/office/drawing/2014/main" val="2074537290"/>
                    </a:ext>
                  </a:extLst>
                </a:gridCol>
              </a:tblGrid>
              <a:tr h="683580">
                <a:tc>
                  <a:txBody>
                    <a:bodyPr/>
                    <a:lstStyle/>
                    <a:p>
                      <a:r>
                        <a:rPr lang="en-US" sz="3100" dirty="0"/>
                        <a:t>Women</a:t>
                      </a:r>
                    </a:p>
                  </a:txBody>
                  <a:tcPr marL="155359" marR="155359" marT="77679" marB="77679"/>
                </a:tc>
                <a:extLst>
                  <a:ext uri="{0D108BD9-81ED-4DB2-BD59-A6C34878D82A}">
                    <a16:rowId xmlns:a16="http://schemas.microsoft.com/office/drawing/2014/main" val="3566531234"/>
                  </a:ext>
                </a:extLst>
              </a:tr>
              <a:tr h="1615734">
                <a:tc>
                  <a:txBody>
                    <a:bodyPr/>
                    <a:lstStyle/>
                    <a:p>
                      <a:r>
                        <a:rPr lang="en-US" sz="3100" dirty="0"/>
                        <a:t>Grid included in the Screenings Tab; however, it is not expected information for women will be added and the ability to Add a row to the grid is disabled. </a:t>
                      </a:r>
                    </a:p>
                  </a:txBody>
                  <a:tcPr marL="155359" marR="155359" marT="77679" marB="77679"/>
                </a:tc>
                <a:extLst>
                  <a:ext uri="{0D108BD9-81ED-4DB2-BD59-A6C34878D82A}">
                    <a16:rowId xmlns:a16="http://schemas.microsoft.com/office/drawing/2014/main" val="3599011794"/>
                  </a:ext>
                </a:extLst>
              </a:tr>
            </a:tbl>
          </a:graphicData>
        </a:graphic>
      </p:graphicFrame>
    </p:spTree>
    <p:extLst>
      <p:ext uri="{BB962C8B-B14F-4D97-AF65-F5344CB8AC3E}">
        <p14:creationId xmlns:p14="http://schemas.microsoft.com/office/powerpoint/2010/main" val="544464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8" name="Rectangle 17">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13CD7F-736E-4AF7-AB2B-473CAA9E1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5EDA2F5-6B28-478B-9AC4-43FE41E2B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16907"/>
            <a:ext cx="12192000" cy="2374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821D63-1A75-6318-0C41-565BFDA676CA}"/>
              </a:ext>
            </a:extLst>
          </p:cNvPr>
          <p:cNvSpPr>
            <a:spLocks noGrp="1"/>
          </p:cNvSpPr>
          <p:nvPr>
            <p:ph type="title"/>
          </p:nvPr>
        </p:nvSpPr>
        <p:spPr>
          <a:xfrm>
            <a:off x="1635102" y="4153113"/>
            <a:ext cx="9180747" cy="1248431"/>
          </a:xfrm>
        </p:spPr>
        <p:txBody>
          <a:bodyPr vert="horz" lIns="109728" tIns="109728" rIns="109728" bIns="91440" rtlCol="0" anchor="b">
            <a:normAutofit/>
          </a:bodyPr>
          <a:lstStyle/>
          <a:p>
            <a:pPr>
              <a:lnSpc>
                <a:spcPct val="125000"/>
              </a:lnSpc>
            </a:pPr>
            <a:r>
              <a:rPr lang="en-US" sz="5400" b="0" cap="all">
                <a:solidFill>
                  <a:schemeClr val="bg1"/>
                </a:solidFill>
              </a:rPr>
              <a:t>Lead Screening</a:t>
            </a:r>
          </a:p>
        </p:txBody>
      </p:sp>
      <p:sp>
        <p:nvSpPr>
          <p:cNvPr id="26" name="Rectangle 25">
            <a:extLst>
              <a:ext uri="{FF2B5EF4-FFF2-40B4-BE49-F238E27FC236}">
                <a16:creationId xmlns:a16="http://schemas.microsoft.com/office/drawing/2014/main" id="{701D712E-ABB9-4258-877D-9349C8577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79202"/>
            <a:ext cx="1006766" cy="2249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7528E56-1447-4C98-882B-CE262795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0435B41-AE93-4B2B-893F-1E6F7E6C2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04046" y="1933956"/>
            <a:ext cx="39319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1553078-B0E1-4A20-B647-DD55B804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35283" y="1933956"/>
            <a:ext cx="39319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8489F99-F7D6-2E80-507C-D5E7279BCBA3}"/>
              </a:ext>
            </a:extLst>
          </p:cNvPr>
          <p:cNvPicPr>
            <a:picLocks noChangeAspect="1"/>
          </p:cNvPicPr>
          <p:nvPr/>
        </p:nvPicPr>
        <p:blipFill>
          <a:blip r:embed="rId2"/>
          <a:stretch>
            <a:fillRect/>
          </a:stretch>
        </p:blipFill>
        <p:spPr>
          <a:xfrm>
            <a:off x="1131732" y="1712111"/>
            <a:ext cx="3554084" cy="731520"/>
          </a:xfrm>
          <a:prstGeom prst="rect">
            <a:avLst/>
          </a:prstGeom>
        </p:spPr>
      </p:pic>
      <p:pic>
        <p:nvPicPr>
          <p:cNvPr id="11" name="Picture 10">
            <a:extLst>
              <a:ext uri="{FF2B5EF4-FFF2-40B4-BE49-F238E27FC236}">
                <a16:creationId xmlns:a16="http://schemas.microsoft.com/office/drawing/2014/main" id="{74BB2068-0444-02A2-1C5E-2F230542942A}"/>
              </a:ext>
            </a:extLst>
          </p:cNvPr>
          <p:cNvPicPr>
            <a:picLocks noChangeAspect="1"/>
          </p:cNvPicPr>
          <p:nvPr/>
        </p:nvPicPr>
        <p:blipFill>
          <a:blip r:embed="rId3"/>
          <a:stretch>
            <a:fillRect/>
          </a:stretch>
        </p:blipFill>
        <p:spPr>
          <a:xfrm>
            <a:off x="4854196" y="1712111"/>
            <a:ext cx="3554084" cy="731520"/>
          </a:xfrm>
          <a:prstGeom prst="rect">
            <a:avLst/>
          </a:prstGeom>
        </p:spPr>
      </p:pic>
      <p:pic>
        <p:nvPicPr>
          <p:cNvPr id="13" name="Picture 12">
            <a:extLst>
              <a:ext uri="{FF2B5EF4-FFF2-40B4-BE49-F238E27FC236}">
                <a16:creationId xmlns:a16="http://schemas.microsoft.com/office/drawing/2014/main" id="{D1D8188B-14F3-DAE1-C529-AC012D2EDDD3}"/>
              </a:ext>
            </a:extLst>
          </p:cNvPr>
          <p:cNvPicPr>
            <a:picLocks noChangeAspect="1"/>
          </p:cNvPicPr>
          <p:nvPr/>
        </p:nvPicPr>
        <p:blipFill>
          <a:blip r:embed="rId4"/>
          <a:stretch>
            <a:fillRect/>
          </a:stretch>
        </p:blipFill>
        <p:spPr>
          <a:xfrm>
            <a:off x="8594206" y="1712111"/>
            <a:ext cx="3612101" cy="731520"/>
          </a:xfrm>
          <a:prstGeom prst="rect">
            <a:avLst/>
          </a:prstGeom>
        </p:spPr>
      </p:pic>
      <p:pic>
        <p:nvPicPr>
          <p:cNvPr id="4" name="Picture 3">
            <a:extLst>
              <a:ext uri="{FF2B5EF4-FFF2-40B4-BE49-F238E27FC236}">
                <a16:creationId xmlns:a16="http://schemas.microsoft.com/office/drawing/2014/main" id="{F584F0E7-98E4-AE78-B6C6-5F6599F1D36C}"/>
              </a:ext>
            </a:extLst>
          </p:cNvPr>
          <p:cNvPicPr>
            <a:picLocks noChangeAspect="1"/>
          </p:cNvPicPr>
          <p:nvPr/>
        </p:nvPicPr>
        <p:blipFill>
          <a:blip r:embed="rId5"/>
          <a:stretch>
            <a:fillRect/>
          </a:stretch>
        </p:blipFill>
        <p:spPr>
          <a:xfrm>
            <a:off x="3119056" y="1775128"/>
            <a:ext cx="548640" cy="131446"/>
          </a:xfrm>
          <a:prstGeom prst="rect">
            <a:avLst/>
          </a:prstGeom>
        </p:spPr>
      </p:pic>
      <p:pic>
        <p:nvPicPr>
          <p:cNvPr id="5" name="Picture 4">
            <a:extLst>
              <a:ext uri="{FF2B5EF4-FFF2-40B4-BE49-F238E27FC236}">
                <a16:creationId xmlns:a16="http://schemas.microsoft.com/office/drawing/2014/main" id="{BD10164C-9CA6-B9A3-05AD-DDEF6454D9C1}"/>
              </a:ext>
            </a:extLst>
          </p:cNvPr>
          <p:cNvPicPr>
            <a:picLocks noChangeAspect="1"/>
          </p:cNvPicPr>
          <p:nvPr/>
        </p:nvPicPr>
        <p:blipFill>
          <a:blip r:embed="rId5"/>
          <a:stretch>
            <a:fillRect/>
          </a:stretch>
        </p:blipFill>
        <p:spPr>
          <a:xfrm>
            <a:off x="6807136" y="1764968"/>
            <a:ext cx="548640" cy="131446"/>
          </a:xfrm>
          <a:prstGeom prst="rect">
            <a:avLst/>
          </a:prstGeom>
        </p:spPr>
      </p:pic>
      <p:pic>
        <p:nvPicPr>
          <p:cNvPr id="6" name="Picture 5">
            <a:extLst>
              <a:ext uri="{FF2B5EF4-FFF2-40B4-BE49-F238E27FC236}">
                <a16:creationId xmlns:a16="http://schemas.microsoft.com/office/drawing/2014/main" id="{3A8CC8D4-3AE6-3112-D4D4-8E2BC150EFC3}"/>
              </a:ext>
            </a:extLst>
          </p:cNvPr>
          <p:cNvPicPr>
            <a:picLocks noChangeAspect="1"/>
          </p:cNvPicPr>
          <p:nvPr/>
        </p:nvPicPr>
        <p:blipFill>
          <a:blip r:embed="rId5"/>
          <a:stretch>
            <a:fillRect/>
          </a:stretch>
        </p:blipFill>
        <p:spPr>
          <a:xfrm>
            <a:off x="10606976" y="1754808"/>
            <a:ext cx="548640" cy="131446"/>
          </a:xfrm>
          <a:prstGeom prst="rect">
            <a:avLst/>
          </a:prstGeom>
        </p:spPr>
      </p:pic>
    </p:spTree>
    <p:extLst>
      <p:ext uri="{BB962C8B-B14F-4D97-AF65-F5344CB8AC3E}">
        <p14:creationId xmlns:p14="http://schemas.microsoft.com/office/powerpoint/2010/main" val="1835626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96BE-62A7-4D5B-CEF6-FE59285C8F0A}"/>
              </a:ext>
            </a:extLst>
          </p:cNvPr>
          <p:cNvSpPr>
            <a:spLocks noGrp="1"/>
          </p:cNvSpPr>
          <p:nvPr>
            <p:ph type="title"/>
          </p:nvPr>
        </p:nvSpPr>
        <p:spPr/>
        <p:txBody>
          <a:bodyPr/>
          <a:lstStyle/>
          <a:p>
            <a:pPr algn="ctr"/>
            <a:r>
              <a:rPr lang="en-US" dirty="0"/>
              <a:t>Policy Review</a:t>
            </a:r>
            <a:br>
              <a:rPr lang="en-US" dirty="0"/>
            </a:br>
            <a:r>
              <a:rPr lang="en-US" dirty="0"/>
              <a:t>Certification Standards Section 13.4</a:t>
            </a:r>
          </a:p>
        </p:txBody>
      </p:sp>
      <p:sp>
        <p:nvSpPr>
          <p:cNvPr id="4" name="TextBox 3">
            <a:extLst>
              <a:ext uri="{FF2B5EF4-FFF2-40B4-BE49-F238E27FC236}">
                <a16:creationId xmlns:a16="http://schemas.microsoft.com/office/drawing/2014/main" id="{D8E8490C-B4A4-2185-AFBE-4C114A23BD6E}"/>
              </a:ext>
            </a:extLst>
          </p:cNvPr>
          <p:cNvSpPr txBox="1"/>
          <p:nvPr/>
        </p:nvSpPr>
        <p:spPr>
          <a:xfrm>
            <a:off x="1402080" y="2516777"/>
            <a:ext cx="10432869" cy="3693319"/>
          </a:xfrm>
          <a:prstGeom prst="rect">
            <a:avLst/>
          </a:prstGeom>
          <a:noFill/>
        </p:spPr>
        <p:txBody>
          <a:bodyPr wrap="square" rtlCol="0">
            <a:spAutoFit/>
          </a:bodyPr>
          <a:lstStyle/>
          <a:p>
            <a:pPr algn="ctr"/>
            <a:r>
              <a:rPr lang="en-US" b="1" dirty="0"/>
              <a:t>Section 13.4 – Blood Lead Screening</a:t>
            </a:r>
            <a:endParaRPr lang="en-US" dirty="0"/>
          </a:p>
          <a:p>
            <a:endParaRPr lang="en-US" b="1" dirty="0"/>
          </a:p>
          <a:p>
            <a:pPr marL="285750" indent="-285750">
              <a:buFont typeface="Arial" panose="020B0604020202020204" pitchFamily="34" charset="0"/>
              <a:buChar char="•"/>
            </a:pPr>
            <a:r>
              <a:rPr lang="en-US" dirty="0"/>
              <a:t>WIC’s role in lead exposure prevention and reduction is to screen and refer.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As part of the WIC Assessment, all WIC applicants must be asked if they’ve had a blood lead test within the past 12 months.</a:t>
            </a:r>
          </a:p>
          <a:p>
            <a:pPr marL="742950" lvl="1" indent="-285750">
              <a:buFont typeface="Arial" panose="020B0604020202020204" pitchFamily="34" charset="0"/>
              <a:buChar char="•"/>
            </a:pPr>
            <a:r>
              <a:rPr lang="en-US" dirty="0"/>
              <a:t>If yes, staff should include the results in WIC MIS and offer education and counseling as appropriate.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a child has not received a blood lead test, they must be referred to their healthcare provider or other program to obtain one.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34697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6" name="Rectangle 15">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27E527-FA33-B623-8E7C-7AF2F37D3B68}"/>
              </a:ext>
            </a:extLst>
          </p:cNvPr>
          <p:cNvSpPr>
            <a:spLocks noGrp="1"/>
          </p:cNvSpPr>
          <p:nvPr>
            <p:ph type="title"/>
          </p:nvPr>
        </p:nvSpPr>
        <p:spPr>
          <a:xfrm>
            <a:off x="5376671" y="265706"/>
            <a:ext cx="6399212" cy="1162801"/>
          </a:xfrm>
        </p:spPr>
        <p:txBody>
          <a:bodyPr>
            <a:normAutofit/>
          </a:bodyPr>
          <a:lstStyle/>
          <a:p>
            <a:r>
              <a:rPr lang="en-US" dirty="0">
                <a:solidFill>
                  <a:schemeClr val="bg1"/>
                </a:solidFill>
              </a:rPr>
              <a:t>Lead Screening</a:t>
            </a:r>
          </a:p>
        </p:txBody>
      </p:sp>
      <p:sp>
        <p:nvSpPr>
          <p:cNvPr id="18" name="Rectangle 17">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68057F6-662B-3528-DD35-B4EF17641113}"/>
              </a:ext>
            </a:extLst>
          </p:cNvPr>
          <p:cNvSpPr txBox="1"/>
          <p:nvPr/>
        </p:nvSpPr>
        <p:spPr>
          <a:xfrm>
            <a:off x="5294489" y="2359378"/>
            <a:ext cx="5113867" cy="369332"/>
          </a:xfrm>
          <a:prstGeom prst="rect">
            <a:avLst/>
          </a:prstGeom>
          <a:noFill/>
        </p:spPr>
        <p:txBody>
          <a:bodyPr wrap="square" rtlCol="0">
            <a:spAutoFit/>
          </a:bodyPr>
          <a:lstStyle/>
          <a:p>
            <a:endParaRPr lang="en-US" dirty="0"/>
          </a:p>
        </p:txBody>
      </p:sp>
      <p:graphicFrame>
        <p:nvGraphicFramePr>
          <p:cNvPr id="12" name="Table 11">
            <a:extLst>
              <a:ext uri="{FF2B5EF4-FFF2-40B4-BE49-F238E27FC236}">
                <a16:creationId xmlns:a16="http://schemas.microsoft.com/office/drawing/2014/main" id="{D384BC4D-5CEC-032E-0DE5-CE212141F91A}"/>
              </a:ext>
            </a:extLst>
          </p:cNvPr>
          <p:cNvGraphicFramePr>
            <a:graphicFrameLocks noGrp="1"/>
          </p:cNvGraphicFramePr>
          <p:nvPr>
            <p:extLst>
              <p:ext uri="{D42A27DB-BD31-4B8C-83A1-F6EECF244321}">
                <p14:modId xmlns:p14="http://schemas.microsoft.com/office/powerpoint/2010/main" val="1589793199"/>
              </p:ext>
            </p:extLst>
          </p:nvPr>
        </p:nvGraphicFramePr>
        <p:xfrm>
          <a:off x="5189163" y="2177584"/>
          <a:ext cx="6586720" cy="1478280"/>
        </p:xfrm>
        <a:graphic>
          <a:graphicData uri="http://schemas.openxmlformats.org/drawingml/2006/table">
            <a:tbl>
              <a:tblPr firstRow="1" bandRow="1">
                <a:tableStyleId>{8A107856-5554-42FB-B03E-39F5DBC370BA}</a:tableStyleId>
              </a:tblPr>
              <a:tblGrid>
                <a:gridCol w="3293360">
                  <a:extLst>
                    <a:ext uri="{9D8B030D-6E8A-4147-A177-3AD203B41FA5}">
                      <a16:colId xmlns:a16="http://schemas.microsoft.com/office/drawing/2014/main" val="1272120194"/>
                    </a:ext>
                  </a:extLst>
                </a:gridCol>
                <a:gridCol w="3293360">
                  <a:extLst>
                    <a:ext uri="{9D8B030D-6E8A-4147-A177-3AD203B41FA5}">
                      <a16:colId xmlns:a16="http://schemas.microsoft.com/office/drawing/2014/main" val="3491831578"/>
                    </a:ext>
                  </a:extLst>
                </a:gridCol>
              </a:tblGrid>
              <a:tr h="262960">
                <a:tc gridSpan="2">
                  <a:txBody>
                    <a:bodyPr/>
                    <a:lstStyle/>
                    <a:p>
                      <a:r>
                        <a:rPr lang="en-US" dirty="0"/>
                        <a:t>Values</a:t>
                      </a:r>
                    </a:p>
                  </a:txBody>
                  <a:tcPr/>
                </a:tc>
                <a:tc hMerge="1">
                  <a:txBody>
                    <a:bodyPr/>
                    <a:lstStyle/>
                    <a:p>
                      <a:endParaRPr lang="en-US" dirty="0"/>
                    </a:p>
                  </a:txBody>
                  <a:tcPr/>
                </a:tc>
                <a:extLst>
                  <a:ext uri="{0D108BD9-81ED-4DB2-BD59-A6C34878D82A}">
                    <a16:rowId xmlns:a16="http://schemas.microsoft.com/office/drawing/2014/main" val="3234390712"/>
                  </a:ext>
                </a:extLst>
              </a:tr>
              <a:tr h="370840">
                <a:tc>
                  <a:txBody>
                    <a:bodyPr/>
                    <a:lstStyle/>
                    <a:p>
                      <a:pPr algn="r"/>
                      <a:r>
                        <a:rPr lang="en-US" dirty="0"/>
                        <a:t>Women &amp; Infants</a:t>
                      </a:r>
                    </a:p>
                  </a:txBody>
                  <a:tcPr/>
                </a:tc>
                <a:tc>
                  <a:txBody>
                    <a:bodyPr/>
                    <a:lstStyle/>
                    <a:p>
                      <a:r>
                        <a:rPr lang="en-US" dirty="0"/>
                        <a:t>5 ug/dL or higher</a:t>
                      </a:r>
                    </a:p>
                  </a:txBody>
                  <a:tcPr/>
                </a:tc>
                <a:extLst>
                  <a:ext uri="{0D108BD9-81ED-4DB2-BD59-A6C34878D82A}">
                    <a16:rowId xmlns:a16="http://schemas.microsoft.com/office/drawing/2014/main" val="872283223"/>
                  </a:ext>
                </a:extLst>
              </a:tr>
              <a:tr h="370840">
                <a:tc>
                  <a:txBody>
                    <a:bodyPr/>
                    <a:lstStyle/>
                    <a:p>
                      <a:pPr algn="r"/>
                      <a:r>
                        <a:rPr lang="en-US" dirty="0"/>
                        <a:t>Children</a:t>
                      </a:r>
                    </a:p>
                  </a:txBody>
                  <a:tcPr/>
                </a:tc>
                <a:tc>
                  <a:txBody>
                    <a:bodyPr/>
                    <a:lstStyle/>
                    <a:p>
                      <a:r>
                        <a:rPr lang="en-US" dirty="0"/>
                        <a:t>3.5 ug/dL or higher</a:t>
                      </a:r>
                    </a:p>
                  </a:txBody>
                  <a:tcPr/>
                </a:tc>
                <a:extLst>
                  <a:ext uri="{0D108BD9-81ED-4DB2-BD59-A6C34878D82A}">
                    <a16:rowId xmlns:a16="http://schemas.microsoft.com/office/drawing/2014/main" val="1551276945"/>
                  </a:ext>
                </a:extLst>
              </a:tr>
              <a:tr h="370840">
                <a:tc gridSpan="2">
                  <a:txBody>
                    <a:bodyPr/>
                    <a:lstStyle/>
                    <a:p>
                      <a:pPr algn="l"/>
                      <a:r>
                        <a:rPr lang="en-US" dirty="0"/>
                        <a:t>If the above values chosen, risk would assign</a:t>
                      </a:r>
                    </a:p>
                  </a:txBody>
                  <a:tcPr/>
                </a:tc>
                <a:tc hMerge="1">
                  <a:txBody>
                    <a:bodyPr/>
                    <a:lstStyle/>
                    <a:p>
                      <a:endParaRPr lang="en-US" dirty="0"/>
                    </a:p>
                  </a:txBody>
                  <a:tcPr/>
                </a:tc>
                <a:extLst>
                  <a:ext uri="{0D108BD9-81ED-4DB2-BD59-A6C34878D82A}">
                    <a16:rowId xmlns:a16="http://schemas.microsoft.com/office/drawing/2014/main" val="1861686694"/>
                  </a:ext>
                </a:extLst>
              </a:tr>
            </a:tbl>
          </a:graphicData>
        </a:graphic>
      </p:graphicFrame>
      <p:sp>
        <p:nvSpPr>
          <p:cNvPr id="13" name="TextBox 12">
            <a:extLst>
              <a:ext uri="{FF2B5EF4-FFF2-40B4-BE49-F238E27FC236}">
                <a16:creationId xmlns:a16="http://schemas.microsoft.com/office/drawing/2014/main" id="{6EE52D60-4A07-275D-0D53-327C869B6899}"/>
              </a:ext>
            </a:extLst>
          </p:cNvPr>
          <p:cNvSpPr txBox="1"/>
          <p:nvPr/>
        </p:nvSpPr>
        <p:spPr>
          <a:xfrm>
            <a:off x="5189163" y="4109156"/>
            <a:ext cx="6645318" cy="369332"/>
          </a:xfrm>
          <a:prstGeom prst="rect">
            <a:avLst/>
          </a:prstGeom>
          <a:noFill/>
        </p:spPr>
        <p:txBody>
          <a:bodyPr wrap="square" rtlCol="0">
            <a:spAutoFit/>
          </a:bodyPr>
          <a:lstStyle/>
          <a:p>
            <a:r>
              <a:rPr lang="en-US" dirty="0"/>
              <a:t>Lead result can be verbal, documentation is not required</a:t>
            </a:r>
          </a:p>
        </p:txBody>
      </p:sp>
      <p:pic>
        <p:nvPicPr>
          <p:cNvPr id="6" name="Picture 5">
            <a:extLst>
              <a:ext uri="{FF2B5EF4-FFF2-40B4-BE49-F238E27FC236}">
                <a16:creationId xmlns:a16="http://schemas.microsoft.com/office/drawing/2014/main" id="{43B54217-9906-4B82-C277-7E8869C976D3}"/>
              </a:ext>
            </a:extLst>
          </p:cNvPr>
          <p:cNvPicPr>
            <a:picLocks noChangeAspect="1"/>
          </p:cNvPicPr>
          <p:nvPr/>
        </p:nvPicPr>
        <p:blipFill>
          <a:blip r:embed="rId3"/>
          <a:stretch>
            <a:fillRect/>
          </a:stretch>
        </p:blipFill>
        <p:spPr>
          <a:xfrm>
            <a:off x="1014281" y="359458"/>
            <a:ext cx="2402042" cy="2286000"/>
          </a:xfrm>
          <a:prstGeom prst="rect">
            <a:avLst/>
          </a:prstGeom>
        </p:spPr>
      </p:pic>
      <p:pic>
        <p:nvPicPr>
          <p:cNvPr id="11" name="Picture 10">
            <a:extLst>
              <a:ext uri="{FF2B5EF4-FFF2-40B4-BE49-F238E27FC236}">
                <a16:creationId xmlns:a16="http://schemas.microsoft.com/office/drawing/2014/main" id="{CD38ACC8-304C-A192-546F-8FCB92A0575D}"/>
              </a:ext>
            </a:extLst>
          </p:cNvPr>
          <p:cNvPicPr>
            <a:picLocks noChangeAspect="1"/>
          </p:cNvPicPr>
          <p:nvPr/>
        </p:nvPicPr>
        <p:blipFill>
          <a:blip r:embed="rId4"/>
          <a:stretch>
            <a:fillRect/>
          </a:stretch>
        </p:blipFill>
        <p:spPr>
          <a:xfrm>
            <a:off x="1014281" y="2728710"/>
            <a:ext cx="2426677" cy="2286000"/>
          </a:xfrm>
          <a:prstGeom prst="rect">
            <a:avLst/>
          </a:prstGeom>
        </p:spPr>
      </p:pic>
    </p:spTree>
    <p:extLst>
      <p:ext uri="{BB962C8B-B14F-4D97-AF65-F5344CB8AC3E}">
        <p14:creationId xmlns:p14="http://schemas.microsoft.com/office/powerpoint/2010/main" val="225009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Table&#10;&#10;AI-generated content may be incorrect.">
            <a:extLst>
              <a:ext uri="{FF2B5EF4-FFF2-40B4-BE49-F238E27FC236}">
                <a16:creationId xmlns:a16="http://schemas.microsoft.com/office/drawing/2014/main" id="{29E41396-37BB-C27B-F51E-5396E7B083D1}"/>
              </a:ext>
            </a:extLst>
          </p:cNvPr>
          <p:cNvPicPr>
            <a:picLocks noChangeAspect="1"/>
          </p:cNvPicPr>
          <p:nvPr/>
        </p:nvPicPr>
        <p:blipFill>
          <a:blip r:embed="rId3"/>
          <a:srcRect r="61212"/>
          <a:stretch/>
        </p:blipFill>
        <p:spPr>
          <a:xfrm>
            <a:off x="484632" y="3057030"/>
            <a:ext cx="3488814" cy="1843886"/>
          </a:xfrm>
          <a:prstGeom prst="rect">
            <a:avLst/>
          </a:prstGeom>
        </p:spPr>
      </p:pic>
      <p:sp>
        <p:nvSpPr>
          <p:cNvPr id="15"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1740090"/>
            <a:ext cx="7765922" cy="44275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EE1F2D-0461-7F21-8C07-273326083858}"/>
              </a:ext>
            </a:extLst>
          </p:cNvPr>
          <p:cNvSpPr>
            <a:spLocks noGrp="1"/>
          </p:cNvSpPr>
          <p:nvPr>
            <p:ph type="title"/>
          </p:nvPr>
        </p:nvSpPr>
        <p:spPr>
          <a:xfrm>
            <a:off x="4794634" y="2138902"/>
            <a:ext cx="6754447" cy="1139172"/>
          </a:xfrm>
        </p:spPr>
        <p:txBody>
          <a:bodyPr anchor="b">
            <a:normAutofit/>
          </a:bodyPr>
          <a:lstStyle/>
          <a:p>
            <a:r>
              <a:rPr lang="en-US" dirty="0"/>
              <a:t>Lead Screening</a:t>
            </a:r>
          </a:p>
        </p:txBody>
      </p:sp>
      <p:sp>
        <p:nvSpPr>
          <p:cNvPr id="17" name="Rectangle 1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78245564-9AE4-CF2E-DAA3-4E0D3C84BF13}"/>
              </a:ext>
            </a:extLst>
          </p:cNvPr>
          <p:cNvGraphicFramePr>
            <a:graphicFrameLocks noGrp="1"/>
          </p:cNvGraphicFramePr>
          <p:nvPr>
            <p:ph idx="1"/>
            <p:extLst>
              <p:ext uri="{D42A27DB-BD31-4B8C-83A1-F6EECF244321}">
                <p14:modId xmlns:p14="http://schemas.microsoft.com/office/powerpoint/2010/main" val="1971170978"/>
              </p:ext>
            </p:extLst>
          </p:nvPr>
        </p:nvGraphicFramePr>
        <p:xfrm>
          <a:off x="5222937" y="3278074"/>
          <a:ext cx="6598692" cy="2291080"/>
        </p:xfrm>
        <a:graphic>
          <a:graphicData uri="http://schemas.openxmlformats.org/drawingml/2006/table">
            <a:tbl>
              <a:tblPr firstRow="1" bandRow="1">
                <a:tableStyleId>{8A107856-5554-42FB-B03E-39F5DBC370BA}</a:tableStyleId>
              </a:tblPr>
              <a:tblGrid>
                <a:gridCol w="1706183">
                  <a:extLst>
                    <a:ext uri="{9D8B030D-6E8A-4147-A177-3AD203B41FA5}">
                      <a16:colId xmlns:a16="http://schemas.microsoft.com/office/drawing/2014/main" val="752209656"/>
                    </a:ext>
                  </a:extLst>
                </a:gridCol>
                <a:gridCol w="4892509">
                  <a:extLst>
                    <a:ext uri="{9D8B030D-6E8A-4147-A177-3AD203B41FA5}">
                      <a16:colId xmlns:a16="http://schemas.microsoft.com/office/drawing/2014/main" val="2606004880"/>
                    </a:ext>
                  </a:extLst>
                </a:gridCol>
              </a:tblGrid>
              <a:tr h="370840">
                <a:tc>
                  <a:txBody>
                    <a:bodyPr/>
                    <a:lstStyle/>
                    <a:p>
                      <a:pPr algn="ctr"/>
                      <a:r>
                        <a:rPr lang="en-US" dirty="0"/>
                        <a:t>Choice</a:t>
                      </a:r>
                    </a:p>
                  </a:txBody>
                  <a:tcPr/>
                </a:tc>
                <a:tc>
                  <a:txBody>
                    <a:bodyPr/>
                    <a:lstStyle/>
                    <a:p>
                      <a:pPr algn="ctr"/>
                      <a:r>
                        <a:rPr lang="en-US" dirty="0"/>
                        <a:t>When to Use</a:t>
                      </a:r>
                    </a:p>
                  </a:txBody>
                  <a:tcPr/>
                </a:tc>
                <a:extLst>
                  <a:ext uri="{0D108BD9-81ED-4DB2-BD59-A6C34878D82A}">
                    <a16:rowId xmlns:a16="http://schemas.microsoft.com/office/drawing/2014/main" val="2619219246"/>
                  </a:ext>
                </a:extLst>
              </a:tr>
              <a:tr h="370840">
                <a:tc>
                  <a:txBody>
                    <a:bodyPr/>
                    <a:lstStyle/>
                    <a:p>
                      <a:r>
                        <a:rPr lang="en-US" dirty="0"/>
                        <a:t>Yes</a:t>
                      </a:r>
                    </a:p>
                  </a:txBody>
                  <a:tcPr/>
                </a:tc>
                <a:tc>
                  <a:txBody>
                    <a:bodyPr/>
                    <a:lstStyle/>
                    <a:p>
                      <a:r>
                        <a:rPr lang="en-US" dirty="0"/>
                        <a:t>If a test has been completed in the last 12 months</a:t>
                      </a:r>
                    </a:p>
                  </a:txBody>
                  <a:tcPr/>
                </a:tc>
                <a:extLst>
                  <a:ext uri="{0D108BD9-81ED-4DB2-BD59-A6C34878D82A}">
                    <a16:rowId xmlns:a16="http://schemas.microsoft.com/office/drawing/2014/main" val="547336118"/>
                  </a:ext>
                </a:extLst>
              </a:tr>
              <a:tr h="370840">
                <a:tc>
                  <a:txBody>
                    <a:bodyPr/>
                    <a:lstStyle/>
                    <a:p>
                      <a:r>
                        <a:rPr lang="en-US" dirty="0"/>
                        <a:t>No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test has not been completed in the last 12 months</a:t>
                      </a:r>
                    </a:p>
                  </a:txBody>
                  <a:tcPr/>
                </a:tc>
                <a:extLst>
                  <a:ext uri="{0D108BD9-81ED-4DB2-BD59-A6C34878D82A}">
                    <a16:rowId xmlns:a16="http://schemas.microsoft.com/office/drawing/2014/main" val="4032675124"/>
                  </a:ext>
                </a:extLst>
              </a:tr>
              <a:tr h="370840">
                <a:tc>
                  <a:txBody>
                    <a:bodyPr/>
                    <a:lstStyle/>
                    <a:p>
                      <a:r>
                        <a:rPr lang="en-US" dirty="0"/>
                        <a:t>Unknown</a:t>
                      </a:r>
                    </a:p>
                  </a:txBody>
                  <a:tcPr/>
                </a:tc>
                <a:tc>
                  <a:txBody>
                    <a:bodyPr/>
                    <a:lstStyle/>
                    <a:p>
                      <a:r>
                        <a:rPr lang="en-US" dirty="0"/>
                        <a:t>If it is unknown whether a lead test has been completed in the last 12 months</a:t>
                      </a:r>
                    </a:p>
                  </a:txBody>
                  <a:tcPr/>
                </a:tc>
                <a:extLst>
                  <a:ext uri="{0D108BD9-81ED-4DB2-BD59-A6C34878D82A}">
                    <a16:rowId xmlns:a16="http://schemas.microsoft.com/office/drawing/2014/main" val="2589783833"/>
                  </a:ext>
                </a:extLst>
              </a:tr>
            </a:tbl>
          </a:graphicData>
        </a:graphic>
      </p:graphicFrame>
      <p:sp>
        <p:nvSpPr>
          <p:cNvPr id="19"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412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4EF4FD-48DE-66DE-6565-D534F5998D41}"/>
              </a:ext>
            </a:extLst>
          </p:cNvPr>
          <p:cNvSpPr>
            <a:spLocks noGrp="1"/>
          </p:cNvSpPr>
          <p:nvPr>
            <p:ph type="title"/>
          </p:nvPr>
        </p:nvSpPr>
        <p:spPr>
          <a:xfrm>
            <a:off x="4919472" y="1056362"/>
            <a:ext cx="6627226" cy="1154102"/>
          </a:xfrm>
        </p:spPr>
        <p:txBody>
          <a:bodyPr>
            <a:normAutofit/>
          </a:bodyPr>
          <a:lstStyle/>
          <a:p>
            <a:r>
              <a:rPr lang="en-US" dirty="0"/>
              <a:t>Lead Screening</a:t>
            </a:r>
          </a:p>
        </p:txBody>
      </p:sp>
      <p:sp>
        <p:nvSpPr>
          <p:cNvPr id="19" name="Rectangle 18">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E2C00736-1D1E-7F95-839D-86773B3F6BB9}"/>
              </a:ext>
            </a:extLst>
          </p:cNvPr>
          <p:cNvGraphicFramePr>
            <a:graphicFrameLocks noGrp="1"/>
          </p:cNvGraphicFramePr>
          <p:nvPr>
            <p:ph idx="1"/>
            <p:extLst>
              <p:ext uri="{D42A27DB-BD31-4B8C-83A1-F6EECF244321}">
                <p14:modId xmlns:p14="http://schemas.microsoft.com/office/powerpoint/2010/main" val="2155660293"/>
              </p:ext>
            </p:extLst>
          </p:nvPr>
        </p:nvGraphicFramePr>
        <p:xfrm>
          <a:off x="4742391" y="1090431"/>
          <a:ext cx="7075534" cy="4084320"/>
        </p:xfrm>
        <a:graphic>
          <a:graphicData uri="http://schemas.openxmlformats.org/drawingml/2006/table">
            <a:tbl>
              <a:tblPr firstRow="1" bandRow="1">
                <a:tableStyleId>{8A107856-5554-42FB-B03E-39F5DBC370BA}</a:tableStyleId>
              </a:tblPr>
              <a:tblGrid>
                <a:gridCol w="1769245">
                  <a:extLst>
                    <a:ext uri="{9D8B030D-6E8A-4147-A177-3AD203B41FA5}">
                      <a16:colId xmlns:a16="http://schemas.microsoft.com/office/drawing/2014/main" val="1044718414"/>
                    </a:ext>
                  </a:extLst>
                </a:gridCol>
                <a:gridCol w="2760307">
                  <a:extLst>
                    <a:ext uri="{9D8B030D-6E8A-4147-A177-3AD203B41FA5}">
                      <a16:colId xmlns:a16="http://schemas.microsoft.com/office/drawing/2014/main" val="3045722173"/>
                    </a:ext>
                  </a:extLst>
                </a:gridCol>
                <a:gridCol w="2545982">
                  <a:extLst>
                    <a:ext uri="{9D8B030D-6E8A-4147-A177-3AD203B41FA5}">
                      <a16:colId xmlns:a16="http://schemas.microsoft.com/office/drawing/2014/main" val="1167495391"/>
                    </a:ext>
                  </a:extLst>
                </a:gridCol>
              </a:tblGrid>
              <a:tr h="879056">
                <a:tc>
                  <a:txBody>
                    <a:bodyPr/>
                    <a:lstStyle/>
                    <a:p>
                      <a:pPr algn="ctr"/>
                      <a:r>
                        <a:rPr lang="en-US" dirty="0"/>
                        <a:t>Lead Test in Past 12 Months?</a:t>
                      </a:r>
                    </a:p>
                  </a:txBody>
                  <a:tcPr/>
                </a:tc>
                <a:tc>
                  <a:txBody>
                    <a:bodyPr/>
                    <a:lstStyle/>
                    <a:p>
                      <a:pPr algn="ctr"/>
                      <a:r>
                        <a:rPr lang="en-US" dirty="0"/>
                        <a:t>Value</a:t>
                      </a:r>
                    </a:p>
                  </a:txBody>
                  <a:tcPr/>
                </a:tc>
                <a:tc>
                  <a:txBody>
                    <a:bodyPr/>
                    <a:lstStyle/>
                    <a:p>
                      <a:pPr algn="ctr"/>
                      <a:r>
                        <a:rPr lang="en-US" dirty="0"/>
                        <a:t>Action</a:t>
                      </a:r>
                    </a:p>
                  </a:txBody>
                  <a:tcPr/>
                </a:tc>
                <a:extLst>
                  <a:ext uri="{0D108BD9-81ED-4DB2-BD59-A6C34878D82A}">
                    <a16:rowId xmlns:a16="http://schemas.microsoft.com/office/drawing/2014/main" val="1449556931"/>
                  </a:ext>
                </a:extLst>
              </a:tr>
              <a:tr h="1154005">
                <a:tc>
                  <a:txBody>
                    <a:bodyPr/>
                    <a:lstStyle/>
                    <a:p>
                      <a:r>
                        <a:rPr lang="en-US"/>
                        <a:t>Yes</a:t>
                      </a:r>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5 ug/dL or higher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3.5 ug/dL or higher</a:t>
                      </a:r>
                    </a:p>
                    <a:p>
                      <a:endParaRPr lang="en-US" dirty="0"/>
                    </a:p>
                  </a:txBody>
                  <a:tcPr/>
                </a:tc>
                <a:tc>
                  <a:txBody>
                    <a:bodyPr/>
                    <a:lstStyle/>
                    <a:p>
                      <a:pPr marL="285750" indent="-285750">
                        <a:buFont typeface="Arial" panose="020B0604020202020204" pitchFamily="34" charset="0"/>
                        <a:buChar char="•"/>
                      </a:pPr>
                      <a:r>
                        <a:rPr lang="en-US" dirty="0"/>
                        <a:t>Referral Provided and Documented</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No Action Needed</a:t>
                      </a:r>
                    </a:p>
                  </a:txBody>
                  <a:tcPr/>
                </a:tc>
                <a:extLst>
                  <a:ext uri="{0D108BD9-81ED-4DB2-BD59-A6C34878D82A}">
                    <a16:rowId xmlns:a16="http://schemas.microsoft.com/office/drawing/2014/main" val="1558759390"/>
                  </a:ext>
                </a:extLst>
              </a:tr>
              <a:tr h="1066800">
                <a:tc>
                  <a:txBody>
                    <a:bodyPr/>
                    <a:lstStyle/>
                    <a:p>
                      <a:r>
                        <a:rPr lang="en-US" dirty="0"/>
                        <a:t>Yes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5 ug/dL or less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3.5 ug/dL or less</a:t>
                      </a:r>
                    </a:p>
                    <a:p>
                      <a:endParaRPr lang="en-US" dirty="0"/>
                    </a:p>
                  </a:txBody>
                  <a:tcPr/>
                </a:tc>
                <a:tc>
                  <a:txBody>
                    <a:bodyPr/>
                    <a:lstStyle/>
                    <a:p>
                      <a:r>
                        <a:rPr lang="en-US" dirty="0"/>
                        <a:t>No Action Needed</a:t>
                      </a:r>
                    </a:p>
                  </a:txBody>
                  <a:tcPr/>
                </a:tc>
                <a:extLst>
                  <a:ext uri="{0D108BD9-81ED-4DB2-BD59-A6C34878D82A}">
                    <a16:rowId xmlns:a16="http://schemas.microsoft.com/office/drawing/2014/main" val="1610539255"/>
                  </a:ext>
                </a:extLst>
              </a:tr>
              <a:tr h="87905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Value will be blank if response to Lead Test in Past 12 Months is No or Unknown</a:t>
                      </a:r>
                    </a:p>
                    <a:p>
                      <a:endParaRPr lang="en-US" dirty="0"/>
                    </a:p>
                  </a:txBody>
                  <a:tcPr/>
                </a:tc>
                <a:tc hMerge="1">
                  <a:txBody>
                    <a:bodyPr/>
                    <a:lstStyle/>
                    <a:p>
                      <a:endParaRPr/>
                    </a:p>
                  </a:txBody>
                  <a:tcPr/>
                </a:tc>
                <a:tc hMerge="1">
                  <a:txBody>
                    <a:bodyPr/>
                    <a:lstStyle/>
                    <a:p>
                      <a:endParaRPr lang="en-US" dirty="0"/>
                    </a:p>
                  </a:txBody>
                  <a:tcPr/>
                </a:tc>
                <a:extLst>
                  <a:ext uri="{0D108BD9-81ED-4DB2-BD59-A6C34878D82A}">
                    <a16:rowId xmlns:a16="http://schemas.microsoft.com/office/drawing/2014/main" val="2499888669"/>
                  </a:ext>
                </a:extLst>
              </a:tr>
            </a:tbl>
          </a:graphicData>
        </a:graphic>
      </p:graphicFrame>
      <p:sp>
        <p:nvSpPr>
          <p:cNvPr id="21" name="Rectangle 20">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E58264-ACE2-AB2B-DF6E-BF15BBE6A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8734"/>
            <a:ext cx="4394069" cy="1464690"/>
          </a:xfrm>
          <a:prstGeom prst="rect">
            <a:avLst/>
          </a:prstGeom>
        </p:spPr>
      </p:pic>
      <p:sp>
        <p:nvSpPr>
          <p:cNvPr id="6" name="TextBox 5">
            <a:extLst>
              <a:ext uri="{FF2B5EF4-FFF2-40B4-BE49-F238E27FC236}">
                <a16:creationId xmlns:a16="http://schemas.microsoft.com/office/drawing/2014/main" id="{0ECAE240-01EE-6ECD-335D-E04C444BB036}"/>
              </a:ext>
            </a:extLst>
          </p:cNvPr>
          <p:cNvSpPr txBox="1"/>
          <p:nvPr/>
        </p:nvSpPr>
        <p:spPr>
          <a:xfrm>
            <a:off x="4919472" y="5171553"/>
            <a:ext cx="6982249" cy="927242"/>
          </a:xfrm>
          <a:prstGeom prst="rect">
            <a:avLst/>
          </a:prstGeom>
          <a:noFill/>
        </p:spPr>
        <p:txBody>
          <a:bodyPr wrap="square" rtlCol="0">
            <a:spAutoFit/>
          </a:bodyPr>
          <a:lstStyle/>
          <a:p>
            <a:pPr marL="0" marR="0">
              <a:lnSpc>
                <a:spcPct val="115000"/>
              </a:lnSpc>
              <a:spcBef>
                <a:spcPts val="0"/>
              </a:spcBef>
              <a:spcAft>
                <a:spcPts val="0"/>
              </a:spcAft>
            </a:pPr>
            <a:r>
              <a:rPr lang="en-US" sz="1600" kern="100" dirty="0">
                <a:effectLst/>
                <a:latin typeface="Calibri" panose="020F0502020204030204" pitchFamily="34" charset="0"/>
                <a:ea typeface="Aptos" panose="020B0004020202020204" pitchFamily="34" charset="0"/>
                <a:cs typeface="Times New Roman" panose="02020603050405020304" pitchFamily="18" charset="0"/>
              </a:rPr>
              <a:t>If caregiver indicates Yes, lead test in the last 12 months and result is high, it is appropriate to indicate No Action Needed if being followed by health care provider and add a note in the Notes column indicating this information.</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5CE44E4-69D5-7654-6E21-430102020C23}"/>
              </a:ext>
            </a:extLst>
          </p:cNvPr>
          <p:cNvPicPr>
            <a:picLocks noChangeAspect="1"/>
          </p:cNvPicPr>
          <p:nvPr/>
        </p:nvPicPr>
        <p:blipFill>
          <a:blip r:embed="rId4"/>
          <a:stretch>
            <a:fillRect/>
          </a:stretch>
        </p:blipFill>
        <p:spPr>
          <a:xfrm>
            <a:off x="71056" y="2323768"/>
            <a:ext cx="1371600" cy="328618"/>
          </a:xfrm>
          <a:prstGeom prst="rect">
            <a:avLst/>
          </a:prstGeom>
        </p:spPr>
      </p:pic>
    </p:spTree>
    <p:extLst>
      <p:ext uri="{BB962C8B-B14F-4D97-AF65-F5344CB8AC3E}">
        <p14:creationId xmlns:p14="http://schemas.microsoft.com/office/powerpoint/2010/main" val="3185876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413CD7F-736E-4AF7-AB2B-473CAA9E1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5EDA2F5-6B28-478B-9AC4-43FE41E2B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16907"/>
            <a:ext cx="12192000" cy="2374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F540C4-8301-FCBF-079D-0143A9534AE2}"/>
              </a:ext>
            </a:extLst>
          </p:cNvPr>
          <p:cNvSpPr>
            <a:spLocks noGrp="1"/>
          </p:cNvSpPr>
          <p:nvPr>
            <p:ph type="title"/>
          </p:nvPr>
        </p:nvSpPr>
        <p:spPr>
          <a:xfrm>
            <a:off x="1635102" y="4153113"/>
            <a:ext cx="9180747" cy="1248431"/>
          </a:xfrm>
        </p:spPr>
        <p:txBody>
          <a:bodyPr vert="horz" lIns="109728" tIns="109728" rIns="109728" bIns="91440" rtlCol="0" anchor="b">
            <a:normAutofit/>
          </a:bodyPr>
          <a:lstStyle/>
          <a:p>
            <a:pPr>
              <a:lnSpc>
                <a:spcPct val="125000"/>
              </a:lnSpc>
            </a:pPr>
            <a:r>
              <a:rPr lang="en-US" sz="5400" b="0" cap="all" dirty="0">
                <a:solidFill>
                  <a:schemeClr val="bg1"/>
                </a:solidFill>
              </a:rPr>
              <a:t>Lead Demonstration</a:t>
            </a:r>
          </a:p>
        </p:txBody>
      </p:sp>
      <p:sp>
        <p:nvSpPr>
          <p:cNvPr id="27" name="Rectangle 26">
            <a:extLst>
              <a:ext uri="{FF2B5EF4-FFF2-40B4-BE49-F238E27FC236}">
                <a16:creationId xmlns:a16="http://schemas.microsoft.com/office/drawing/2014/main" id="{701D712E-ABB9-4258-877D-9349C8577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79202"/>
            <a:ext cx="1006766" cy="2249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7528E56-1447-4C98-882B-CE262795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creen Recording 4">
            <a:hlinkClick r:id="" action="ppaction://media"/>
            <a:extLst>
              <a:ext uri="{FF2B5EF4-FFF2-40B4-BE49-F238E27FC236}">
                <a16:creationId xmlns:a16="http://schemas.microsoft.com/office/drawing/2014/main" id="{204D8A88-3B55-2606-4C4A-84E66D7CD904}"/>
              </a:ext>
            </a:extLst>
          </p:cNvPr>
          <p:cNvPicPr>
            <a:picLocks noGrp="1" noChangeAspect="1"/>
          </p:cNvPicPr>
          <p:nvPr>
            <p:ph idx="1"/>
            <a:videoFile r:link="rId1"/>
            <p:extLst>
              <p:ext uri="{DAA4B4D4-6D71-4841-9C94-3DE7FCFB9230}">
                <p14:media xmlns:p14="http://schemas.microsoft.com/office/powerpoint/2010/main" r:embed="rId2">
                  <p14:trim end="5700"/>
                </p14:media>
              </p:ext>
            </p:extLst>
          </p:nvPr>
        </p:nvPicPr>
        <p:blipFill>
          <a:blip r:embed="rId5"/>
          <a:stretch>
            <a:fillRect/>
          </a:stretch>
        </p:blipFill>
        <p:spPr>
          <a:xfrm>
            <a:off x="3528489" y="1599915"/>
            <a:ext cx="6173787" cy="1268412"/>
          </a:xfrm>
        </p:spPr>
      </p:pic>
      <p:pic>
        <p:nvPicPr>
          <p:cNvPr id="3" name="Picture 2">
            <a:extLst>
              <a:ext uri="{FF2B5EF4-FFF2-40B4-BE49-F238E27FC236}">
                <a16:creationId xmlns:a16="http://schemas.microsoft.com/office/drawing/2014/main" id="{C796261C-5744-783C-570F-A577B527643C}"/>
              </a:ext>
            </a:extLst>
          </p:cNvPr>
          <p:cNvPicPr>
            <a:picLocks noChangeAspect="1"/>
          </p:cNvPicPr>
          <p:nvPr/>
        </p:nvPicPr>
        <p:blipFill>
          <a:blip r:embed="rId6"/>
          <a:stretch>
            <a:fillRect/>
          </a:stretch>
        </p:blipFill>
        <p:spPr>
          <a:xfrm>
            <a:off x="6969696" y="1693848"/>
            <a:ext cx="914400" cy="219078"/>
          </a:xfrm>
          <a:prstGeom prst="rect">
            <a:avLst/>
          </a:prstGeom>
        </p:spPr>
      </p:pic>
    </p:spTree>
    <p:extLst>
      <p:ext uri="{BB962C8B-B14F-4D97-AF65-F5344CB8AC3E}">
        <p14:creationId xmlns:p14="http://schemas.microsoft.com/office/powerpoint/2010/main" val="19048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0E97-4BE4-00F4-6799-5CBCC493038B}"/>
              </a:ext>
            </a:extLst>
          </p:cNvPr>
          <p:cNvSpPr>
            <a:spLocks noGrp="1"/>
          </p:cNvSpPr>
          <p:nvPr>
            <p:ph type="title"/>
          </p:nvPr>
        </p:nvSpPr>
        <p:spPr/>
        <p:txBody>
          <a:bodyPr/>
          <a:lstStyle/>
          <a:p>
            <a:r>
              <a:rPr lang="en-US" dirty="0"/>
              <a:t>Local Agency &amp; Blood Lead Screening</a:t>
            </a:r>
          </a:p>
        </p:txBody>
      </p:sp>
      <p:sp>
        <p:nvSpPr>
          <p:cNvPr id="3" name="Table Placeholder 2">
            <a:extLst>
              <a:ext uri="{FF2B5EF4-FFF2-40B4-BE49-F238E27FC236}">
                <a16:creationId xmlns:a16="http://schemas.microsoft.com/office/drawing/2014/main" id="{C667273A-BCD4-14F3-2342-CEAF2ED21D8D}"/>
              </a:ext>
            </a:extLst>
          </p:cNvPr>
          <p:cNvSpPr>
            <a:spLocks noGrp="1"/>
          </p:cNvSpPr>
          <p:nvPr>
            <p:ph type="tbl" sz="quarter" idx="14"/>
          </p:nvPr>
        </p:nvSpPr>
        <p:spPr/>
        <p:txBody>
          <a:bodyPr/>
          <a:lstStyle/>
          <a:p>
            <a:pPr marL="285750" indent="-285750" algn="l">
              <a:buFont typeface="Arial" panose="020B0604020202020204" pitchFamily="34" charset="0"/>
              <a:buChar char="•"/>
            </a:pPr>
            <a:r>
              <a:rPr lang="en-US" dirty="0"/>
              <a:t>Question</a:t>
            </a:r>
            <a:r>
              <a:rPr lang="en-US" b="0" dirty="0"/>
              <a:t> – Our agency provides blood lead testing; how would we document that?</a:t>
            </a:r>
          </a:p>
          <a:p>
            <a:pPr marL="285750" indent="-285750" algn="l">
              <a:buFont typeface="Arial" panose="020B0604020202020204" pitchFamily="34" charset="0"/>
              <a:buChar char="•"/>
            </a:pPr>
            <a:r>
              <a:rPr lang="en-US" dirty="0"/>
              <a:t>Answer</a:t>
            </a:r>
            <a:r>
              <a:rPr lang="en-US" b="0" dirty="0"/>
              <a:t> – If the blood lead test has not been completed within the past 12 months at the time of certification, mark “No” under the “Lead Test in Past 12 Months” and select “Referral Provided and Documented” in the Action column. Once your agency’s lead program receives the test results, staff should add a new row in the lead grid with the updated information.</a:t>
            </a:r>
          </a:p>
        </p:txBody>
      </p:sp>
    </p:spTree>
    <p:extLst>
      <p:ext uri="{BB962C8B-B14F-4D97-AF65-F5344CB8AC3E}">
        <p14:creationId xmlns:p14="http://schemas.microsoft.com/office/powerpoint/2010/main" val="3511570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2461-481D-63BD-B45A-46425E9D84BA}"/>
              </a:ext>
            </a:extLst>
          </p:cNvPr>
          <p:cNvSpPr>
            <a:spLocks noGrp="1"/>
          </p:cNvSpPr>
          <p:nvPr>
            <p:ph type="title"/>
          </p:nvPr>
        </p:nvSpPr>
        <p:spPr/>
        <p:txBody>
          <a:bodyPr/>
          <a:lstStyle/>
          <a:p>
            <a:pPr algn="ctr"/>
            <a:r>
              <a:rPr lang="en-US" dirty="0"/>
              <a:t>Resources Needed for Training</a:t>
            </a:r>
          </a:p>
        </p:txBody>
      </p:sp>
      <p:sp>
        <p:nvSpPr>
          <p:cNvPr id="4" name="TextBox 3">
            <a:extLst>
              <a:ext uri="{FF2B5EF4-FFF2-40B4-BE49-F238E27FC236}">
                <a16:creationId xmlns:a16="http://schemas.microsoft.com/office/drawing/2014/main" id="{94A746E8-B7CA-FB32-2C61-2B6D01F9734F}"/>
              </a:ext>
            </a:extLst>
          </p:cNvPr>
          <p:cNvSpPr txBox="1"/>
          <p:nvPr/>
        </p:nvSpPr>
        <p:spPr>
          <a:xfrm>
            <a:off x="1517831" y="2508069"/>
            <a:ext cx="1023874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Illinois WIC Policy: Certification Standards Section 6 and 13</a:t>
            </a:r>
          </a:p>
          <a:p>
            <a:pPr marL="285750" indent="-285750">
              <a:buFont typeface="Arial" panose="020B0604020202020204" pitchFamily="34" charset="0"/>
              <a:buChar char="•"/>
            </a:pPr>
            <a:r>
              <a:rPr lang="en-US" dirty="0"/>
              <a:t>Addenda: </a:t>
            </a:r>
          </a:p>
          <a:p>
            <a:pPr marL="742950" lvl="1" indent="-285750">
              <a:buFont typeface="Arial" panose="020B0604020202020204" pitchFamily="34" charset="0"/>
              <a:buChar char="•"/>
            </a:pPr>
            <a:r>
              <a:rPr lang="en-US" i="1" dirty="0"/>
              <a:t>IWIC Flow Sheets</a:t>
            </a:r>
          </a:p>
          <a:p>
            <a:pPr marL="742950" lvl="1" indent="-285750">
              <a:buFont typeface="Arial" panose="020B0604020202020204" pitchFamily="34" charset="0"/>
              <a:buChar char="•"/>
            </a:pPr>
            <a:r>
              <a:rPr lang="en-US" i="1" dirty="0"/>
              <a:t>USDA WIC Nutrition Risk Manual</a:t>
            </a:r>
          </a:p>
          <a:p>
            <a:pPr marL="742950" lvl="1" indent="-285750">
              <a:buFont typeface="Arial" panose="020B0604020202020204" pitchFamily="34" charset="0"/>
              <a:buChar char="•"/>
            </a:pPr>
            <a:r>
              <a:rPr lang="en-US" i="1" dirty="0"/>
              <a:t>IWIC Nutrition Risk Criteria</a:t>
            </a:r>
          </a:p>
          <a:p>
            <a:pPr marL="742950" lvl="1" indent="-285750">
              <a:buFont typeface="Arial" panose="020B0604020202020204" pitchFamily="34" charset="0"/>
              <a:buChar char="•"/>
            </a:pPr>
            <a:r>
              <a:rPr lang="en-US" i="1" dirty="0"/>
              <a:t>Biochemical Collection Guidance</a:t>
            </a:r>
          </a:p>
          <a:p>
            <a:pPr marL="742950" lvl="1" indent="-285750">
              <a:buFont typeface="Arial" panose="020B0604020202020204" pitchFamily="34" charset="0"/>
              <a:buChar char="•"/>
            </a:pPr>
            <a:r>
              <a:rPr lang="en-US" i="1" dirty="0"/>
              <a:t>NPS Documenting in WIC MIS</a:t>
            </a:r>
            <a:endParaRPr lang="en-US" dirty="0"/>
          </a:p>
          <a:p>
            <a:pPr marL="285750" indent="-285750">
              <a:buFont typeface="Arial" panose="020B0604020202020204" pitchFamily="34" charset="0"/>
              <a:buChar char="•"/>
            </a:pPr>
            <a:endParaRPr lang="en-US" dirty="0"/>
          </a:p>
          <a:p>
            <a:r>
              <a:rPr lang="en-US" dirty="0"/>
              <a:t>Community Health Training Center</a:t>
            </a:r>
          </a:p>
          <a:p>
            <a:r>
              <a:rPr lang="en-US" dirty="0">
                <a:hlinkClick r:id="rId3"/>
              </a:rPr>
              <a:t>https://springfieldul.org/chtc/resources/wic-policy-and-procedure-manual</a:t>
            </a:r>
            <a:r>
              <a:rPr lang="en-US" dirty="0"/>
              <a:t> </a:t>
            </a:r>
          </a:p>
        </p:txBody>
      </p:sp>
    </p:spTree>
    <p:extLst>
      <p:ext uri="{BB962C8B-B14F-4D97-AF65-F5344CB8AC3E}">
        <p14:creationId xmlns:p14="http://schemas.microsoft.com/office/powerpoint/2010/main" val="1522712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1946E1-B212-0E3D-F0FC-591CE6B45B82}"/>
              </a:ext>
            </a:extLst>
          </p:cNvPr>
          <p:cNvSpPr>
            <a:spLocks noGrp="1"/>
          </p:cNvSpPr>
          <p:nvPr>
            <p:ph type="title"/>
          </p:nvPr>
        </p:nvSpPr>
        <p:spPr>
          <a:xfrm>
            <a:off x="1535371" y="1044054"/>
            <a:ext cx="10013709" cy="1030360"/>
          </a:xfrm>
        </p:spPr>
        <p:txBody>
          <a:bodyPr>
            <a:normAutofit fontScale="90000"/>
          </a:bodyPr>
          <a:lstStyle/>
          <a:p>
            <a:r>
              <a:rPr lang="en-US" dirty="0">
                <a:solidFill>
                  <a:schemeClr val="bg1"/>
                </a:solidFill>
              </a:rPr>
              <a:t>What does Provided and Documented Mean?</a:t>
            </a:r>
          </a:p>
        </p:txBody>
      </p:sp>
      <p:sp>
        <p:nvSpPr>
          <p:cNvPr id="15" name="Rectangle 14">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310FA6B-1258-853D-3107-5CE2A3921659}"/>
              </a:ext>
            </a:extLst>
          </p:cNvPr>
          <p:cNvGraphicFramePr>
            <a:graphicFrameLocks noGrp="1"/>
          </p:cNvGraphicFramePr>
          <p:nvPr>
            <p:ph idx="1"/>
            <p:extLst>
              <p:ext uri="{D42A27DB-BD31-4B8C-83A1-F6EECF244321}">
                <p14:modId xmlns:p14="http://schemas.microsoft.com/office/powerpoint/2010/main" val="3354515891"/>
              </p:ext>
            </p:extLst>
          </p:nvPr>
        </p:nvGraphicFramePr>
        <p:xfrm>
          <a:off x="1713976" y="2887824"/>
          <a:ext cx="9835087" cy="3357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5105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47" name="Rectangle 46">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 name="Rectangle 47">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Screen Recording 10">
            <a:hlinkClick r:id="" action="ppaction://media"/>
            <a:extLst>
              <a:ext uri="{FF2B5EF4-FFF2-40B4-BE49-F238E27FC236}">
                <a16:creationId xmlns:a16="http://schemas.microsoft.com/office/drawing/2014/main" id="{11A3CF87-49FE-5F94-A29D-5BAFB0860D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3466" y="757658"/>
            <a:ext cx="6216561" cy="4584713"/>
          </a:xfrm>
          <a:prstGeom prst="rect">
            <a:avLst/>
          </a:prstGeom>
        </p:spPr>
      </p:pic>
      <p:sp>
        <p:nvSpPr>
          <p:cNvPr id="49" name="Rectangle 48">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0"/>
            <a:ext cx="4603482" cy="61124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468072-1EEA-F1C5-713B-24E0962612E4}"/>
              </a:ext>
            </a:extLst>
          </p:cNvPr>
          <p:cNvSpPr>
            <a:spLocks noGrp="1"/>
          </p:cNvSpPr>
          <p:nvPr>
            <p:ph type="title"/>
          </p:nvPr>
        </p:nvSpPr>
        <p:spPr>
          <a:xfrm>
            <a:off x="7973503" y="1709530"/>
            <a:ext cx="3754671" cy="2528515"/>
          </a:xfrm>
        </p:spPr>
        <p:txBody>
          <a:bodyPr vert="horz" lIns="109728" tIns="109728" rIns="109728" bIns="91440" rtlCol="0" anchor="b">
            <a:normAutofit/>
          </a:bodyPr>
          <a:lstStyle/>
          <a:p>
            <a:pPr>
              <a:lnSpc>
                <a:spcPct val="125000"/>
              </a:lnSpc>
            </a:pPr>
            <a:r>
              <a:rPr lang="en-US" sz="2800" b="0" cap="all">
                <a:solidFill>
                  <a:schemeClr val="tx2"/>
                </a:solidFill>
              </a:rPr>
              <a:t>Referral Demonstration</a:t>
            </a:r>
          </a:p>
        </p:txBody>
      </p:sp>
      <p:sp>
        <p:nvSpPr>
          <p:cNvPr id="50" name="Rectangle 49">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7534656" cy="7135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85AAE23-FCB6-4663-907C-0110B0FD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07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413CD7F-736E-4AF7-AB2B-473CAA9E1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5EDA2F5-6B28-478B-9AC4-43FE41E2B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16907"/>
            <a:ext cx="12192000" cy="2374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9CD50D-5ABD-A78E-C61E-D64ED99BE986}"/>
              </a:ext>
            </a:extLst>
          </p:cNvPr>
          <p:cNvSpPr>
            <a:spLocks noGrp="1"/>
          </p:cNvSpPr>
          <p:nvPr>
            <p:ph type="title"/>
          </p:nvPr>
        </p:nvSpPr>
        <p:spPr>
          <a:xfrm>
            <a:off x="1635102" y="4153113"/>
            <a:ext cx="9180747" cy="1248431"/>
          </a:xfrm>
        </p:spPr>
        <p:txBody>
          <a:bodyPr vert="horz" lIns="109728" tIns="109728" rIns="109728" bIns="91440" rtlCol="0" anchor="b">
            <a:normAutofit/>
          </a:bodyPr>
          <a:lstStyle/>
          <a:p>
            <a:pPr>
              <a:lnSpc>
                <a:spcPct val="115000"/>
              </a:lnSpc>
            </a:pPr>
            <a:r>
              <a:rPr lang="en-US" sz="3000" b="0" cap="all">
                <a:solidFill>
                  <a:schemeClr val="bg1"/>
                </a:solidFill>
              </a:rPr>
              <a:t>Hemoglobin/Hematocrit Screening</a:t>
            </a:r>
          </a:p>
        </p:txBody>
      </p:sp>
      <p:sp>
        <p:nvSpPr>
          <p:cNvPr id="21" name="Rectangle 20">
            <a:extLst>
              <a:ext uri="{FF2B5EF4-FFF2-40B4-BE49-F238E27FC236}">
                <a16:creationId xmlns:a16="http://schemas.microsoft.com/office/drawing/2014/main" id="{701D712E-ABB9-4258-877D-9349C8577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79202"/>
            <a:ext cx="1006766" cy="2249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528E56-1447-4C98-882B-CE262795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418DFED9-3FDA-0816-7A10-4BDF39AA98B0}"/>
              </a:ext>
            </a:extLst>
          </p:cNvPr>
          <p:cNvPicPr>
            <a:picLocks noGrp="1" noChangeAspect="1"/>
          </p:cNvPicPr>
          <p:nvPr>
            <p:ph idx="1"/>
          </p:nvPr>
        </p:nvPicPr>
        <p:blipFill>
          <a:blip r:embed="rId2"/>
          <a:stretch>
            <a:fillRect/>
          </a:stretch>
        </p:blipFill>
        <p:spPr>
          <a:xfrm>
            <a:off x="1635102" y="557812"/>
            <a:ext cx="10072264" cy="2845413"/>
          </a:xfrm>
          <a:prstGeom prst="rect">
            <a:avLst/>
          </a:prstGeom>
        </p:spPr>
      </p:pic>
    </p:spTree>
    <p:extLst>
      <p:ext uri="{BB962C8B-B14F-4D97-AF65-F5344CB8AC3E}">
        <p14:creationId xmlns:p14="http://schemas.microsoft.com/office/powerpoint/2010/main" val="2023312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8218-EB70-DC22-120F-96172108387B}"/>
              </a:ext>
            </a:extLst>
          </p:cNvPr>
          <p:cNvSpPr>
            <a:spLocks noGrp="1"/>
          </p:cNvSpPr>
          <p:nvPr>
            <p:ph type="title"/>
          </p:nvPr>
        </p:nvSpPr>
        <p:spPr/>
        <p:txBody>
          <a:bodyPr/>
          <a:lstStyle/>
          <a:p>
            <a:pPr algn="ctr"/>
            <a:r>
              <a:rPr lang="en-US" dirty="0"/>
              <a:t>Policy Review: </a:t>
            </a:r>
            <a:br>
              <a:rPr lang="en-US" dirty="0"/>
            </a:br>
            <a:r>
              <a:rPr lang="en-US" dirty="0"/>
              <a:t>Certification Standards Section 6.3</a:t>
            </a:r>
          </a:p>
        </p:txBody>
      </p:sp>
      <p:sp>
        <p:nvSpPr>
          <p:cNvPr id="4" name="TextBox 3">
            <a:extLst>
              <a:ext uri="{FF2B5EF4-FFF2-40B4-BE49-F238E27FC236}">
                <a16:creationId xmlns:a16="http://schemas.microsoft.com/office/drawing/2014/main" id="{CEAE7579-2A37-63D8-61A4-9A3B71B209A1}"/>
              </a:ext>
            </a:extLst>
          </p:cNvPr>
          <p:cNvSpPr txBox="1"/>
          <p:nvPr/>
        </p:nvSpPr>
        <p:spPr>
          <a:xfrm>
            <a:off x="1362974" y="2278314"/>
            <a:ext cx="10092905" cy="4801314"/>
          </a:xfrm>
          <a:prstGeom prst="rect">
            <a:avLst/>
          </a:prstGeom>
          <a:noFill/>
        </p:spPr>
        <p:txBody>
          <a:bodyPr wrap="square" rtlCol="0">
            <a:spAutoFit/>
          </a:bodyPr>
          <a:lstStyle/>
          <a:p>
            <a:pPr algn="ctr"/>
            <a:r>
              <a:rPr lang="en-US" b="1" dirty="0"/>
              <a:t>Biochemical Assessment</a:t>
            </a:r>
          </a:p>
          <a:p>
            <a:endParaRPr lang="en-US" b="1" dirty="0"/>
          </a:p>
          <a:p>
            <a:r>
              <a:rPr lang="en-US" b="1" dirty="0"/>
              <a:t>Typically, anemia screening is conducted at the following timeframes. For specific requirements, refer to policy. </a:t>
            </a:r>
          </a:p>
          <a:p>
            <a:endParaRPr lang="en-US" b="1" dirty="0"/>
          </a:p>
          <a:p>
            <a:r>
              <a:rPr lang="en-US" b="1" dirty="0"/>
              <a:t>Infants: </a:t>
            </a:r>
            <a:r>
              <a:rPr lang="en-US" dirty="0"/>
              <a:t>Between nine and twelve months if certified at 6 months or older </a:t>
            </a:r>
            <a:endParaRPr lang="en-US" dirty="0">
              <a:ea typeface="Meiryo"/>
            </a:endParaRPr>
          </a:p>
          <a:p>
            <a:endParaRPr lang="en-US" dirty="0"/>
          </a:p>
          <a:p>
            <a:r>
              <a:rPr lang="en-US" b="1" dirty="0"/>
              <a:t>*Children: </a:t>
            </a:r>
            <a:r>
              <a:rPr lang="en-US" dirty="0"/>
              <a:t>During the 1-year certification and annually thereafter</a:t>
            </a:r>
          </a:p>
          <a:p>
            <a:endParaRPr lang="en-US" dirty="0"/>
          </a:p>
          <a:p>
            <a:r>
              <a:rPr lang="en-US" b="1" dirty="0"/>
              <a:t>Women:</a:t>
            </a:r>
            <a:endParaRPr lang="en-US" dirty="0"/>
          </a:p>
          <a:p>
            <a:pPr marL="285750" indent="-285750">
              <a:buFont typeface="Arial" panose="020B0604020202020204" pitchFamily="34" charset="0"/>
              <a:buChar char="•"/>
            </a:pPr>
            <a:r>
              <a:rPr lang="en-US" dirty="0"/>
              <a:t>Pregnant women collected at the earliest opportunity during pregnancy</a:t>
            </a:r>
          </a:p>
          <a:p>
            <a:pPr marL="285750" indent="-285750">
              <a:buFont typeface="Arial" panose="020B0604020202020204" pitchFamily="34" charset="0"/>
              <a:buChar char="•"/>
            </a:pPr>
            <a:r>
              <a:rPr lang="en-US" dirty="0"/>
              <a:t>Breastfeeding and postpartum women, ideally completed 4-6 weeks after delivery</a:t>
            </a:r>
          </a:p>
          <a:p>
            <a:endParaRPr lang="en-US" dirty="0"/>
          </a:p>
          <a:p>
            <a:r>
              <a:rPr lang="en-US" dirty="0"/>
              <a:t>*When test results indicate anemia, a follow-up blood test is recommended at 6-month intervals until the results are in normal range.</a:t>
            </a:r>
          </a:p>
          <a:p>
            <a:pPr lvl="1"/>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91199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1"/>
            <a:ext cx="11153231" cy="305848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0748"/>
            <a:ext cx="12192000" cy="1161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FA711-2C76-59F0-1AC6-171785D584D1}"/>
              </a:ext>
            </a:extLst>
          </p:cNvPr>
          <p:cNvSpPr>
            <a:spLocks noGrp="1"/>
          </p:cNvSpPr>
          <p:nvPr>
            <p:ph type="title"/>
          </p:nvPr>
        </p:nvSpPr>
        <p:spPr>
          <a:xfrm>
            <a:off x="1629784" y="3076212"/>
            <a:ext cx="9919296" cy="1030360"/>
          </a:xfrm>
        </p:spPr>
        <p:txBody>
          <a:bodyPr vert="horz" lIns="109728" tIns="109728" rIns="109728" bIns="91440" rtlCol="0" anchor="ctr">
            <a:normAutofit/>
          </a:bodyPr>
          <a:lstStyle/>
          <a:p>
            <a:r>
              <a:rPr lang="en-US">
                <a:solidFill>
                  <a:schemeClr val="bg1"/>
                </a:solidFill>
              </a:rPr>
              <a:t>Hemoglobin/Hematocrit Screenings</a:t>
            </a:r>
          </a:p>
        </p:txBody>
      </p:sp>
      <p:sp>
        <p:nvSpPr>
          <p:cNvPr id="32" name="Rectangle 31">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068288"/>
            <a:ext cx="1006766"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D274213-C30C-7A41-768F-1929B8E4728F}"/>
              </a:ext>
            </a:extLst>
          </p:cNvPr>
          <p:cNvPicPr>
            <a:picLocks noGrp="1" noChangeAspect="1"/>
          </p:cNvPicPr>
          <p:nvPr>
            <p:ph idx="1"/>
          </p:nvPr>
        </p:nvPicPr>
        <p:blipFill>
          <a:blip r:embed="rId3"/>
          <a:stretch>
            <a:fillRect/>
          </a:stretch>
        </p:blipFill>
        <p:spPr>
          <a:xfrm>
            <a:off x="2081781" y="410464"/>
            <a:ext cx="8028437" cy="2268033"/>
          </a:xfrm>
          <a:prstGeom prst="rect">
            <a:avLst/>
          </a:prstGeom>
        </p:spPr>
      </p:pic>
      <p:graphicFrame>
        <p:nvGraphicFramePr>
          <p:cNvPr id="7" name="Table 6">
            <a:extLst>
              <a:ext uri="{FF2B5EF4-FFF2-40B4-BE49-F238E27FC236}">
                <a16:creationId xmlns:a16="http://schemas.microsoft.com/office/drawing/2014/main" id="{3DB5347B-4AA6-6C85-7662-46E41F4857E6}"/>
              </a:ext>
            </a:extLst>
          </p:cNvPr>
          <p:cNvGraphicFramePr>
            <a:graphicFrameLocks noGrp="1"/>
          </p:cNvGraphicFramePr>
          <p:nvPr>
            <p:extLst>
              <p:ext uri="{D42A27DB-BD31-4B8C-83A1-F6EECF244321}">
                <p14:modId xmlns:p14="http://schemas.microsoft.com/office/powerpoint/2010/main" val="3205966551"/>
              </p:ext>
            </p:extLst>
          </p:nvPr>
        </p:nvGraphicFramePr>
        <p:xfrm>
          <a:off x="2077539" y="4485284"/>
          <a:ext cx="8897696" cy="1962252"/>
        </p:xfrm>
        <a:graphic>
          <a:graphicData uri="http://schemas.openxmlformats.org/drawingml/2006/table">
            <a:tbl>
              <a:tblPr firstRow="1" bandRow="1">
                <a:tableStyleId>{8A107856-5554-42FB-B03E-39F5DBC370BA}</a:tableStyleId>
              </a:tblPr>
              <a:tblGrid>
                <a:gridCol w="2659197">
                  <a:extLst>
                    <a:ext uri="{9D8B030D-6E8A-4147-A177-3AD203B41FA5}">
                      <a16:colId xmlns:a16="http://schemas.microsoft.com/office/drawing/2014/main" val="1820278421"/>
                    </a:ext>
                  </a:extLst>
                </a:gridCol>
                <a:gridCol w="2504843">
                  <a:extLst>
                    <a:ext uri="{9D8B030D-6E8A-4147-A177-3AD203B41FA5}">
                      <a16:colId xmlns:a16="http://schemas.microsoft.com/office/drawing/2014/main" val="128414910"/>
                    </a:ext>
                  </a:extLst>
                </a:gridCol>
                <a:gridCol w="3733656">
                  <a:extLst>
                    <a:ext uri="{9D8B030D-6E8A-4147-A177-3AD203B41FA5}">
                      <a16:colId xmlns:a16="http://schemas.microsoft.com/office/drawing/2014/main" val="1235727450"/>
                    </a:ext>
                  </a:extLst>
                </a:gridCol>
              </a:tblGrid>
              <a:tr h="337378">
                <a:tc gridSpan="3">
                  <a:txBody>
                    <a:bodyPr/>
                    <a:lstStyle/>
                    <a:p>
                      <a:r>
                        <a:rPr lang="en-US" b="1" dirty="0"/>
                        <a:t>Changes: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4447596"/>
                  </a:ext>
                </a:extLst>
              </a:tr>
              <a:tr h="337378">
                <a:tc gridSpan="3">
                  <a:txBody>
                    <a:bodyPr/>
                    <a:lstStyle/>
                    <a:p>
                      <a:r>
                        <a:rPr lang="en-US" b="0" dirty="0"/>
                        <a:t>Title of the grid changed from Bloodwork to Hemoglobin/Hematocrit</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67093900"/>
                  </a:ext>
                </a:extLst>
              </a:tr>
              <a:tr h="337378">
                <a:tc>
                  <a:txBody>
                    <a:bodyPr/>
                    <a:lstStyle/>
                    <a:p>
                      <a:pPr algn="ctr"/>
                      <a:r>
                        <a:rPr lang="en-US" b="1" dirty="0"/>
                        <a:t>Removed</a:t>
                      </a:r>
                    </a:p>
                  </a:txBody>
                  <a:tcPr/>
                </a:tc>
                <a:tc>
                  <a:txBody>
                    <a:bodyPr/>
                    <a:lstStyle/>
                    <a:p>
                      <a:pPr algn="ctr"/>
                      <a:r>
                        <a:rPr lang="en-US" b="1" dirty="0"/>
                        <a:t>Added</a:t>
                      </a:r>
                    </a:p>
                  </a:txBody>
                  <a:tcPr/>
                </a:tc>
                <a:tc>
                  <a:txBody>
                    <a:bodyPr/>
                    <a:lstStyle/>
                    <a:p>
                      <a:pPr algn="ctr"/>
                      <a:r>
                        <a:rPr lang="en-US" b="1" dirty="0"/>
                        <a:t>Moved &amp; Renamed</a:t>
                      </a:r>
                    </a:p>
                  </a:txBody>
                  <a:tcPr/>
                </a:tc>
                <a:extLst>
                  <a:ext uri="{0D108BD9-81ED-4DB2-BD59-A6C34878D82A}">
                    <a16:rowId xmlns:a16="http://schemas.microsoft.com/office/drawing/2014/main" val="236246021"/>
                  </a:ext>
                </a:extLst>
              </a:tr>
              <a:tr h="337378">
                <a:tc>
                  <a:txBody>
                    <a:bodyPr/>
                    <a:lstStyle/>
                    <a:p>
                      <a:pPr marL="285750" indent="-285750">
                        <a:buFont typeface="Arial" panose="020B0604020202020204" pitchFamily="34" charset="0"/>
                        <a:buChar char="•"/>
                      </a:pPr>
                      <a:r>
                        <a:rPr lang="en-US" dirty="0"/>
                        <a:t>Date Created</a:t>
                      </a:r>
                    </a:p>
                  </a:txBody>
                  <a:tcPr/>
                </a:tc>
                <a:tc>
                  <a:txBody>
                    <a:bodyPr/>
                    <a:lstStyle/>
                    <a:p>
                      <a:pPr marL="285750" indent="-285750">
                        <a:buFont typeface="Arial" panose="020B0604020202020204" pitchFamily="34" charset="0"/>
                        <a:buChar char="•"/>
                      </a:pPr>
                      <a:r>
                        <a:rPr lang="en-US" dirty="0"/>
                        <a:t>Notes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Non-WIC to Non-WIC Data</a:t>
                      </a:r>
                    </a:p>
                  </a:txBody>
                  <a:tcPr/>
                </a:tc>
                <a:extLst>
                  <a:ext uri="{0D108BD9-81ED-4DB2-BD59-A6C34878D82A}">
                    <a16:rowId xmlns:a16="http://schemas.microsoft.com/office/drawing/2014/main" val="1670325762"/>
                  </a:ext>
                </a:extLst>
              </a:tr>
              <a:tr h="499212">
                <a:tc>
                  <a:txBody>
                    <a:bodyPr/>
                    <a:lstStyle/>
                    <a:p>
                      <a:pPr marL="285750" indent="-285750">
                        <a:buFont typeface="Arial" panose="020B0604020202020204" pitchFamily="34" charset="0"/>
                        <a:buChar char="•"/>
                      </a:pPr>
                      <a:r>
                        <a:rPr lang="en-US" dirty="0"/>
                        <a:t>Lead</a:t>
                      </a:r>
                    </a:p>
                  </a:txBody>
                  <a:tcPr/>
                </a:tc>
                <a:tc>
                  <a:txBody>
                    <a:bodyPr/>
                    <a:lstStyle/>
                    <a:p>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Date of Bloodwork to Date</a:t>
                      </a:r>
                    </a:p>
                  </a:txBody>
                  <a:tcPr/>
                </a:tc>
                <a:extLst>
                  <a:ext uri="{0D108BD9-81ED-4DB2-BD59-A6C34878D82A}">
                    <a16:rowId xmlns:a16="http://schemas.microsoft.com/office/drawing/2014/main" val="498210137"/>
                  </a:ext>
                </a:extLst>
              </a:tr>
            </a:tbl>
          </a:graphicData>
        </a:graphic>
      </p:graphicFrame>
    </p:spTree>
    <p:extLst>
      <p:ext uri="{BB962C8B-B14F-4D97-AF65-F5344CB8AC3E}">
        <p14:creationId xmlns:p14="http://schemas.microsoft.com/office/powerpoint/2010/main" val="1832964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4036FB-95B7-9B9B-0491-DC11AFBA6CFD}"/>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Conversion of Data</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B96F39-CB3B-D543-189A-ED0BED186CA0}"/>
              </a:ext>
            </a:extLst>
          </p:cNvPr>
          <p:cNvSpPr>
            <a:spLocks noGrp="1"/>
          </p:cNvSpPr>
          <p:nvPr>
            <p:ph idx="1"/>
          </p:nvPr>
        </p:nvSpPr>
        <p:spPr>
          <a:xfrm>
            <a:off x="1535371" y="2702257"/>
            <a:ext cx="9935571" cy="3426158"/>
          </a:xfrm>
        </p:spPr>
        <p:txBody>
          <a:bodyPr anchor="t">
            <a:normAutofit/>
          </a:bodyPr>
          <a:lstStyle/>
          <a:p>
            <a:r>
              <a:rPr lang="en-US" dirty="0"/>
              <a:t>Data collected and entered from the previous version of the Immunization Status and the Bloodwork grid will be converted as applicable and transferred to the new grids. </a:t>
            </a:r>
          </a:p>
        </p:txBody>
      </p:sp>
    </p:spTree>
    <p:extLst>
      <p:ext uri="{BB962C8B-B14F-4D97-AF65-F5344CB8AC3E}">
        <p14:creationId xmlns:p14="http://schemas.microsoft.com/office/powerpoint/2010/main" val="2526018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1"/>
            <a:ext cx="11153231" cy="305848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0748"/>
            <a:ext cx="12192000" cy="1161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85AE28-DF66-57FD-265A-776F1B6FD112}"/>
              </a:ext>
            </a:extLst>
          </p:cNvPr>
          <p:cNvSpPr>
            <a:spLocks noGrp="1"/>
          </p:cNvSpPr>
          <p:nvPr>
            <p:ph type="title"/>
          </p:nvPr>
        </p:nvSpPr>
        <p:spPr>
          <a:xfrm>
            <a:off x="1629784" y="3076212"/>
            <a:ext cx="9919296" cy="1030360"/>
          </a:xfrm>
        </p:spPr>
        <p:txBody>
          <a:bodyPr>
            <a:normAutofit/>
          </a:bodyPr>
          <a:lstStyle/>
          <a:p>
            <a:r>
              <a:rPr lang="en-US">
                <a:solidFill>
                  <a:schemeClr val="bg1"/>
                </a:solidFill>
              </a:rPr>
              <a:t>What is required?</a:t>
            </a:r>
          </a:p>
        </p:txBody>
      </p:sp>
      <p:sp>
        <p:nvSpPr>
          <p:cNvPr id="16" name="Rectangle 15">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068288"/>
            <a:ext cx="1006766"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eckmark">
            <a:extLst>
              <a:ext uri="{FF2B5EF4-FFF2-40B4-BE49-F238E27FC236}">
                <a16:creationId xmlns:a16="http://schemas.microsoft.com/office/drawing/2014/main" id="{514D91C8-CA2E-32E8-3B05-35517DD822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2739" y="459030"/>
            <a:ext cx="2268033" cy="2268033"/>
          </a:xfrm>
          <a:prstGeom prst="rect">
            <a:avLst/>
          </a:prstGeom>
        </p:spPr>
      </p:pic>
      <p:sp>
        <p:nvSpPr>
          <p:cNvPr id="3" name="Content Placeholder 2">
            <a:extLst>
              <a:ext uri="{FF2B5EF4-FFF2-40B4-BE49-F238E27FC236}">
                <a16:creationId xmlns:a16="http://schemas.microsoft.com/office/drawing/2014/main" id="{25941D62-38B2-530F-23F6-C26EBEBEB1B7}"/>
              </a:ext>
            </a:extLst>
          </p:cNvPr>
          <p:cNvSpPr>
            <a:spLocks noGrp="1"/>
          </p:cNvSpPr>
          <p:nvPr>
            <p:ph idx="1"/>
          </p:nvPr>
        </p:nvSpPr>
        <p:spPr>
          <a:xfrm>
            <a:off x="1629784" y="4439237"/>
            <a:ext cx="9841158" cy="1689177"/>
          </a:xfrm>
        </p:spPr>
        <p:txBody>
          <a:bodyPr anchor="t">
            <a:normAutofit/>
          </a:bodyPr>
          <a:lstStyle/>
          <a:p>
            <a:r>
              <a:rPr lang="en-US" dirty="0"/>
              <a:t>Refer to policy for specific requirements related to the timelines for the various screenings. For the WIC MIS, if a row is added to the grid, the columns with a red asterisk (</a:t>
            </a:r>
            <a:r>
              <a:rPr lang="en-US" dirty="0">
                <a:solidFill>
                  <a:srgbClr val="FF0000"/>
                </a:solidFill>
              </a:rPr>
              <a:t>*</a:t>
            </a:r>
            <a:r>
              <a:rPr lang="en-US" dirty="0"/>
              <a:t>) are a required field. </a:t>
            </a:r>
          </a:p>
        </p:txBody>
      </p:sp>
    </p:spTree>
    <p:extLst>
      <p:ext uri="{BB962C8B-B14F-4D97-AF65-F5344CB8AC3E}">
        <p14:creationId xmlns:p14="http://schemas.microsoft.com/office/powerpoint/2010/main" val="3325420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1E3A5-588F-3FEE-6F49-95A37E7F0D51}"/>
              </a:ext>
            </a:extLst>
          </p:cNvPr>
          <p:cNvSpPr>
            <a:spLocks noGrp="1"/>
          </p:cNvSpPr>
          <p:nvPr>
            <p:ph type="title"/>
          </p:nvPr>
        </p:nvSpPr>
        <p:spPr/>
        <p:txBody>
          <a:bodyPr/>
          <a:lstStyle/>
          <a:p>
            <a:pPr algn="ctr"/>
            <a:r>
              <a:rPr lang="en-US" dirty="0"/>
              <a:t>Policy Review: </a:t>
            </a:r>
            <a:br>
              <a:rPr lang="en-US" dirty="0"/>
            </a:br>
            <a:r>
              <a:rPr lang="en-US" dirty="0"/>
              <a:t>Certification Standards Section 6 &amp; 13</a:t>
            </a:r>
          </a:p>
        </p:txBody>
      </p:sp>
      <p:sp>
        <p:nvSpPr>
          <p:cNvPr id="3" name="Table Placeholder 2">
            <a:extLst>
              <a:ext uri="{FF2B5EF4-FFF2-40B4-BE49-F238E27FC236}">
                <a16:creationId xmlns:a16="http://schemas.microsoft.com/office/drawing/2014/main" id="{C5A59F20-16F9-99A1-9C0C-301AD198766F}"/>
              </a:ext>
            </a:extLst>
          </p:cNvPr>
          <p:cNvSpPr>
            <a:spLocks noGrp="1"/>
          </p:cNvSpPr>
          <p:nvPr>
            <p:ph type="tbl" sz="quarter" idx="14"/>
          </p:nvPr>
        </p:nvSpPr>
        <p:spPr/>
        <p:txBody>
          <a:bodyPr/>
          <a:lstStyle/>
          <a:p>
            <a:pPr algn="l"/>
            <a:r>
              <a:rPr lang="en-US" b="0" dirty="0"/>
              <a:t>Section 6.1 Assess General Information</a:t>
            </a:r>
          </a:p>
          <a:p>
            <a:pPr algn="l"/>
            <a:r>
              <a:rPr lang="en-US" b="0" dirty="0"/>
              <a:t>Section 6.3 Biochemical Assessment</a:t>
            </a:r>
          </a:p>
          <a:p>
            <a:pPr algn="l"/>
            <a:r>
              <a:rPr lang="en-US" b="0" dirty="0"/>
              <a:t>Section 6.4 Deferral of Anthropometric and Biochemical Data</a:t>
            </a:r>
          </a:p>
          <a:p>
            <a:pPr algn="l"/>
            <a:r>
              <a:rPr lang="en-US" b="0" dirty="0"/>
              <a:t>Section 13.3 Immunization Screening and Referral</a:t>
            </a:r>
          </a:p>
          <a:p>
            <a:pPr algn="l"/>
            <a:r>
              <a:rPr lang="en-US" b="0" dirty="0"/>
              <a:t>Section 13.4 Blood Lead Screening</a:t>
            </a:r>
          </a:p>
          <a:p>
            <a:pPr algn="l"/>
            <a:endParaRPr lang="en-US" dirty="0"/>
          </a:p>
          <a:p>
            <a:pPr algn="l"/>
            <a:endParaRPr lang="en-US" dirty="0"/>
          </a:p>
        </p:txBody>
      </p:sp>
    </p:spTree>
    <p:extLst>
      <p:ext uri="{BB962C8B-B14F-4D97-AF65-F5344CB8AC3E}">
        <p14:creationId xmlns:p14="http://schemas.microsoft.com/office/powerpoint/2010/main" val="2848930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2F4B-FFBF-5CC2-800E-A9AB594F2EAC}"/>
              </a:ext>
            </a:extLst>
          </p:cNvPr>
          <p:cNvSpPr>
            <a:spLocks noGrp="1"/>
          </p:cNvSpPr>
          <p:nvPr>
            <p:ph type="title"/>
          </p:nvPr>
        </p:nvSpPr>
        <p:spPr/>
        <p:txBody>
          <a:bodyPr/>
          <a:lstStyle/>
          <a:p>
            <a:r>
              <a:rPr lang="en-US" dirty="0"/>
              <a:t>Why Change?</a:t>
            </a:r>
          </a:p>
        </p:txBody>
      </p:sp>
      <p:graphicFrame>
        <p:nvGraphicFramePr>
          <p:cNvPr id="6" name="Table Placeholder 3">
            <a:extLst>
              <a:ext uri="{FF2B5EF4-FFF2-40B4-BE49-F238E27FC236}">
                <a16:creationId xmlns:a16="http://schemas.microsoft.com/office/drawing/2014/main" id="{70523802-1A84-612C-44A4-F3B6EBE94D0C}"/>
              </a:ext>
            </a:extLst>
          </p:cNvPr>
          <p:cNvGraphicFramePr>
            <a:graphicFrameLocks noGrp="1"/>
          </p:cNvGraphicFramePr>
          <p:nvPr>
            <p:ph idx="1"/>
          </p:nvPr>
        </p:nvGraphicFramePr>
        <p:xfrm>
          <a:off x="5376671" y="705113"/>
          <a:ext cx="6172412" cy="5197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8092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5" name="Rectangle 14">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13CD7F-736E-4AF7-AB2B-473CAA9E1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5EDA2F5-6B28-478B-9AC4-43FE41E2B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16907"/>
            <a:ext cx="12192000" cy="2374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BC11E8-C4D5-095C-E3E5-9E9044A43EC6}"/>
              </a:ext>
            </a:extLst>
          </p:cNvPr>
          <p:cNvSpPr>
            <a:spLocks noGrp="1"/>
          </p:cNvSpPr>
          <p:nvPr>
            <p:ph type="title"/>
          </p:nvPr>
        </p:nvSpPr>
        <p:spPr>
          <a:xfrm>
            <a:off x="1635102" y="4153113"/>
            <a:ext cx="9180747" cy="1989270"/>
          </a:xfrm>
        </p:spPr>
        <p:txBody>
          <a:bodyPr vert="horz" lIns="109728" tIns="109728" rIns="109728" bIns="91440" rtlCol="0" anchor="b">
            <a:normAutofit fontScale="90000"/>
          </a:bodyPr>
          <a:lstStyle/>
          <a:p>
            <a:pPr algn="ctr">
              <a:lnSpc>
                <a:spcPct val="125000"/>
              </a:lnSpc>
            </a:pPr>
            <a:r>
              <a:rPr lang="en-US" sz="5000" b="0" cap="all" dirty="0"/>
              <a:t>WIC MIS Documentation</a:t>
            </a:r>
            <a:br>
              <a:rPr lang="en-US" sz="5000" b="0" cap="all" dirty="0"/>
            </a:br>
            <a:r>
              <a:rPr lang="en-US" sz="5000" b="0" cap="all" dirty="0"/>
              <a:t>Updated lab screen </a:t>
            </a:r>
          </a:p>
        </p:txBody>
      </p:sp>
      <p:sp>
        <p:nvSpPr>
          <p:cNvPr id="23" name="Rectangle 22">
            <a:extLst>
              <a:ext uri="{FF2B5EF4-FFF2-40B4-BE49-F238E27FC236}">
                <a16:creationId xmlns:a16="http://schemas.microsoft.com/office/drawing/2014/main" id="{701D712E-ABB9-4258-877D-9349C8577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79202"/>
            <a:ext cx="1006766" cy="2249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7528E56-1447-4C98-882B-CE262795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8EAC26D-6BAA-40DB-8C61-90C7CC5EFE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49423" y="1933956"/>
            <a:ext cx="39319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838113C-A876-9BE5-77BF-E1A901D571EF}"/>
              </a:ext>
            </a:extLst>
          </p:cNvPr>
          <p:cNvPicPr>
            <a:picLocks noChangeAspect="1"/>
          </p:cNvPicPr>
          <p:nvPr/>
        </p:nvPicPr>
        <p:blipFill>
          <a:blip r:embed="rId3"/>
          <a:srcRect b="20620"/>
          <a:stretch/>
        </p:blipFill>
        <p:spPr>
          <a:xfrm>
            <a:off x="6779637" y="254531"/>
            <a:ext cx="5375813" cy="3136495"/>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AEEF2435-CA93-E903-01EA-A4C96B2C7CF7}"/>
              </a:ext>
            </a:extLst>
          </p:cNvPr>
          <p:cNvPicPr>
            <a:picLocks noChangeAspect="1"/>
          </p:cNvPicPr>
          <p:nvPr/>
        </p:nvPicPr>
        <p:blipFill>
          <a:blip r:embed="rId4"/>
          <a:stretch>
            <a:fillRect/>
          </a:stretch>
        </p:blipFill>
        <p:spPr>
          <a:xfrm>
            <a:off x="1461469" y="254531"/>
            <a:ext cx="4731215" cy="3200400"/>
          </a:xfrm>
          <a:prstGeom prst="rect">
            <a:avLst/>
          </a:prstGeom>
          <a:effectLst>
            <a:outerShdw blurRad="63500" sx="104000" sy="104000" algn="ctr" rotWithShape="0">
              <a:prstClr val="black">
                <a:alpha val="42000"/>
              </a:prstClr>
            </a:outerShdw>
          </a:effectLst>
        </p:spPr>
      </p:pic>
      <p:sp>
        <p:nvSpPr>
          <p:cNvPr id="7" name="Arrow: Right 6">
            <a:extLst>
              <a:ext uri="{FF2B5EF4-FFF2-40B4-BE49-F238E27FC236}">
                <a16:creationId xmlns:a16="http://schemas.microsoft.com/office/drawing/2014/main" id="{E51578C3-0E16-1041-923C-AD8E5B177231}"/>
              </a:ext>
            </a:extLst>
          </p:cNvPr>
          <p:cNvSpPr/>
          <p:nvPr/>
        </p:nvSpPr>
        <p:spPr>
          <a:xfrm rot="14317746">
            <a:off x="4844879" y="715046"/>
            <a:ext cx="1359770" cy="735496"/>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8A86BC8-1378-FD46-6657-DF3FA51F0426}"/>
              </a:ext>
            </a:extLst>
          </p:cNvPr>
          <p:cNvPicPr>
            <a:picLocks noChangeAspect="1"/>
          </p:cNvPicPr>
          <p:nvPr/>
        </p:nvPicPr>
        <p:blipFill>
          <a:blip r:embed="rId5"/>
          <a:stretch>
            <a:fillRect/>
          </a:stretch>
        </p:blipFill>
        <p:spPr>
          <a:xfrm>
            <a:off x="4108859" y="1561493"/>
            <a:ext cx="640080" cy="153354"/>
          </a:xfrm>
          <a:prstGeom prst="rect">
            <a:avLst/>
          </a:prstGeom>
        </p:spPr>
      </p:pic>
      <p:pic>
        <p:nvPicPr>
          <p:cNvPr id="6" name="Picture 5">
            <a:extLst>
              <a:ext uri="{FF2B5EF4-FFF2-40B4-BE49-F238E27FC236}">
                <a16:creationId xmlns:a16="http://schemas.microsoft.com/office/drawing/2014/main" id="{742E39B9-A87C-3F25-40D6-A1F673647280}"/>
              </a:ext>
            </a:extLst>
          </p:cNvPr>
          <p:cNvPicPr>
            <a:picLocks noChangeAspect="1"/>
          </p:cNvPicPr>
          <p:nvPr/>
        </p:nvPicPr>
        <p:blipFill>
          <a:blip r:embed="rId5"/>
          <a:stretch>
            <a:fillRect/>
          </a:stretch>
        </p:blipFill>
        <p:spPr>
          <a:xfrm>
            <a:off x="9747659" y="1571653"/>
            <a:ext cx="731520" cy="175262"/>
          </a:xfrm>
          <a:prstGeom prst="rect">
            <a:avLst/>
          </a:prstGeom>
        </p:spPr>
      </p:pic>
      <p:sp>
        <p:nvSpPr>
          <p:cNvPr id="8" name="Arrow: Right 7">
            <a:extLst>
              <a:ext uri="{FF2B5EF4-FFF2-40B4-BE49-F238E27FC236}">
                <a16:creationId xmlns:a16="http://schemas.microsoft.com/office/drawing/2014/main" id="{6666EE20-59A8-E1CC-D94F-0C15B5D82E86}"/>
              </a:ext>
            </a:extLst>
          </p:cNvPr>
          <p:cNvSpPr/>
          <p:nvPr/>
        </p:nvSpPr>
        <p:spPr>
          <a:xfrm rot="14317746">
            <a:off x="9512186" y="694575"/>
            <a:ext cx="1359770" cy="735496"/>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92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35" y="758246"/>
            <a:ext cx="4658480" cy="53863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04C52-D887-3AC1-E2AF-2FDBCCAF97F6}"/>
              </a:ext>
            </a:extLst>
          </p:cNvPr>
          <p:cNvSpPr>
            <a:spLocks noGrp="1"/>
          </p:cNvSpPr>
          <p:nvPr>
            <p:ph type="title"/>
          </p:nvPr>
        </p:nvSpPr>
        <p:spPr>
          <a:xfrm>
            <a:off x="642918" y="1072110"/>
            <a:ext cx="3611029" cy="1862345"/>
          </a:xfrm>
        </p:spPr>
        <p:txBody>
          <a:bodyPr>
            <a:normAutofit/>
          </a:bodyPr>
          <a:lstStyle/>
          <a:p>
            <a:r>
              <a:rPr lang="en-US" dirty="0"/>
              <a:t>LAB Screen</a:t>
            </a:r>
          </a:p>
        </p:txBody>
      </p:sp>
      <p:sp>
        <p:nvSpPr>
          <p:cNvPr id="15" name="Rectangle 14">
            <a:extLst>
              <a:ext uri="{FF2B5EF4-FFF2-40B4-BE49-F238E27FC236}">
                <a16:creationId xmlns:a16="http://schemas.microsoft.com/office/drawing/2014/main" id="{2060C0F7-61A6-4E64-A77E-AFBD8112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84060" y="0"/>
            <a:ext cx="7507940" cy="765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F2C3206-D624-C9EA-6D51-E48331CD41CB}"/>
              </a:ext>
            </a:extLst>
          </p:cNvPr>
          <p:cNvSpPr>
            <a:spLocks noGrp="1"/>
          </p:cNvSpPr>
          <p:nvPr>
            <p:ph idx="1"/>
          </p:nvPr>
        </p:nvSpPr>
        <p:spPr>
          <a:xfrm>
            <a:off x="637874" y="2934455"/>
            <a:ext cx="3616073" cy="2840139"/>
          </a:xfrm>
        </p:spPr>
        <p:txBody>
          <a:bodyPr anchor="t">
            <a:normAutofit/>
          </a:bodyPr>
          <a:lstStyle/>
          <a:p>
            <a:r>
              <a:rPr lang="en-US" dirty="0"/>
              <a:t>No changes to the Anthropometric Data grid or the birth/prenatal questions.</a:t>
            </a:r>
          </a:p>
        </p:txBody>
      </p:sp>
      <p:pic>
        <p:nvPicPr>
          <p:cNvPr id="5" name="Picture 4">
            <a:extLst>
              <a:ext uri="{FF2B5EF4-FFF2-40B4-BE49-F238E27FC236}">
                <a16:creationId xmlns:a16="http://schemas.microsoft.com/office/drawing/2014/main" id="{EB0B24E3-62AB-F334-D535-DF64E7590FDD}"/>
              </a:ext>
            </a:extLst>
          </p:cNvPr>
          <p:cNvPicPr>
            <a:picLocks noChangeAspect="1"/>
          </p:cNvPicPr>
          <p:nvPr/>
        </p:nvPicPr>
        <p:blipFill>
          <a:blip r:embed="rId3"/>
          <a:stretch>
            <a:fillRect/>
          </a:stretch>
        </p:blipFill>
        <p:spPr>
          <a:xfrm>
            <a:off x="5543856" y="1295962"/>
            <a:ext cx="5804185" cy="4266076"/>
          </a:xfrm>
          <a:prstGeom prst="rect">
            <a:avLst/>
          </a:prstGeom>
        </p:spPr>
      </p:pic>
      <p:sp>
        <p:nvSpPr>
          <p:cNvPr id="17" name="Rectangle 16">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6144564"/>
            <a:ext cx="4656246" cy="7134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5122" y="6167615"/>
            <a:ext cx="747382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624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7134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676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31" name="Rectangle 30">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04" y="0"/>
            <a:ext cx="4641096"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95508"/>
            <a:ext cx="7582419"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F4E56-A273-4E50-1CFB-BFF8BDCA2C8D}"/>
              </a:ext>
            </a:extLst>
          </p:cNvPr>
          <p:cNvSpPr>
            <a:spLocks noGrp="1"/>
          </p:cNvSpPr>
          <p:nvPr>
            <p:ph type="title"/>
          </p:nvPr>
        </p:nvSpPr>
        <p:spPr>
          <a:xfrm>
            <a:off x="1139589" y="1709530"/>
            <a:ext cx="5837464" cy="3311479"/>
          </a:xfrm>
        </p:spPr>
        <p:txBody>
          <a:bodyPr vert="horz" lIns="109728" tIns="109728" rIns="109728" bIns="91440" rtlCol="0" anchor="b">
            <a:normAutofit/>
          </a:bodyPr>
          <a:lstStyle/>
          <a:p>
            <a:pPr>
              <a:lnSpc>
                <a:spcPct val="125000"/>
              </a:lnSpc>
            </a:pPr>
            <a:r>
              <a:rPr lang="en-US" sz="5100" b="0" cap="all">
                <a:solidFill>
                  <a:schemeClr val="tx2"/>
                </a:solidFill>
              </a:rPr>
              <a:t>Immunization Screenings</a:t>
            </a:r>
          </a:p>
        </p:txBody>
      </p:sp>
      <p:sp>
        <p:nvSpPr>
          <p:cNvPr id="41" name="Rectangle 40">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7534656"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85AAE23-FCB6-4663-907C-0110B0FD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4352295-E14B-7973-3D67-0F4AF8998FF7}"/>
              </a:ext>
            </a:extLst>
          </p:cNvPr>
          <p:cNvPicPr>
            <a:picLocks noChangeAspect="1"/>
          </p:cNvPicPr>
          <p:nvPr/>
        </p:nvPicPr>
        <p:blipFill>
          <a:blip r:embed="rId3"/>
          <a:stretch>
            <a:fillRect/>
          </a:stretch>
        </p:blipFill>
        <p:spPr>
          <a:xfrm>
            <a:off x="7833138" y="4106609"/>
            <a:ext cx="4109667" cy="914400"/>
          </a:xfrm>
          <a:prstGeom prst="rect">
            <a:avLst/>
          </a:prstGeom>
        </p:spPr>
      </p:pic>
      <p:sp>
        <p:nvSpPr>
          <p:cNvPr id="49" name="Rectangle 48">
            <a:extLst>
              <a:ext uri="{FF2B5EF4-FFF2-40B4-BE49-F238E27FC236}">
                <a16:creationId xmlns:a16="http://schemas.microsoft.com/office/drawing/2014/main" id="{21CB6093-10D6-4BC3-8760-41DFC01B1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3424" y="3577470"/>
            <a:ext cx="460857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43D3955-DCFA-FF5B-7175-E29283CC53ED}"/>
              </a:ext>
            </a:extLst>
          </p:cNvPr>
          <p:cNvPicPr>
            <a:picLocks noChangeAspect="1"/>
          </p:cNvPicPr>
          <p:nvPr/>
        </p:nvPicPr>
        <p:blipFill>
          <a:blip r:embed="rId4"/>
          <a:stretch>
            <a:fillRect/>
          </a:stretch>
        </p:blipFill>
        <p:spPr>
          <a:xfrm>
            <a:off x="7748827" y="1729700"/>
            <a:ext cx="4303061" cy="914400"/>
          </a:xfrm>
          <a:prstGeom prst="rect">
            <a:avLst/>
          </a:prstGeom>
        </p:spPr>
      </p:pic>
    </p:spTree>
    <p:extLst>
      <p:ext uri="{BB962C8B-B14F-4D97-AF65-F5344CB8AC3E}">
        <p14:creationId xmlns:p14="http://schemas.microsoft.com/office/powerpoint/2010/main" val="3532564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9F9ED-48EC-F7C4-E636-06CD38F89096}"/>
              </a:ext>
            </a:extLst>
          </p:cNvPr>
          <p:cNvSpPr>
            <a:spLocks noGrp="1"/>
          </p:cNvSpPr>
          <p:nvPr>
            <p:ph type="title"/>
          </p:nvPr>
        </p:nvSpPr>
        <p:spPr/>
        <p:txBody>
          <a:bodyPr/>
          <a:lstStyle/>
          <a:p>
            <a:pPr algn="ctr"/>
            <a:r>
              <a:rPr lang="en-US" dirty="0"/>
              <a:t>Policy Review:</a:t>
            </a:r>
            <a:br>
              <a:rPr lang="en-US" dirty="0"/>
            </a:br>
            <a:r>
              <a:rPr lang="en-US" dirty="0"/>
              <a:t>Certification Standards Section 13.3</a:t>
            </a:r>
          </a:p>
        </p:txBody>
      </p:sp>
      <p:sp>
        <p:nvSpPr>
          <p:cNvPr id="4" name="TextBox 3">
            <a:extLst>
              <a:ext uri="{FF2B5EF4-FFF2-40B4-BE49-F238E27FC236}">
                <a16:creationId xmlns:a16="http://schemas.microsoft.com/office/drawing/2014/main" id="{175B43DB-9F7B-A27D-7E16-6FFC260F8285}"/>
              </a:ext>
            </a:extLst>
          </p:cNvPr>
          <p:cNvSpPr txBox="1"/>
          <p:nvPr/>
        </p:nvSpPr>
        <p:spPr>
          <a:xfrm>
            <a:off x="1262743" y="2420983"/>
            <a:ext cx="10633166" cy="4247317"/>
          </a:xfrm>
          <a:prstGeom prst="rect">
            <a:avLst/>
          </a:prstGeom>
          <a:noFill/>
        </p:spPr>
        <p:txBody>
          <a:bodyPr wrap="square" rtlCol="0">
            <a:spAutoFit/>
          </a:bodyPr>
          <a:lstStyle/>
          <a:p>
            <a:pPr algn="ctr"/>
            <a:r>
              <a:rPr lang="en-US" b="1" dirty="0"/>
              <a:t>Section 13.3 – Immunization Screening and Referral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WIC’s role related to infant and child immunization status is to screen &amp; refer:</a:t>
            </a:r>
          </a:p>
          <a:p>
            <a:pPr marL="742950" lvl="1" indent="-285750">
              <a:buFont typeface="Arial" panose="020B0604020202020204" pitchFamily="34" charset="0"/>
              <a:buChar char="•"/>
            </a:pPr>
            <a:r>
              <a:rPr lang="en-US" b="1" dirty="0"/>
              <a:t>Screen</a:t>
            </a:r>
            <a:r>
              <a:rPr lang="en-US" dirty="0"/>
              <a:t>: Check the immunization status of infants and children during certification and recertification.</a:t>
            </a:r>
          </a:p>
          <a:p>
            <a:pPr marL="742950" lvl="1" indent="-285750">
              <a:buFont typeface="Arial" panose="020B0604020202020204" pitchFamily="34" charset="0"/>
              <a:buChar char="•"/>
            </a:pPr>
            <a:r>
              <a:rPr lang="en-US" b="1" dirty="0"/>
              <a:t>Refer</a:t>
            </a:r>
            <a:r>
              <a:rPr lang="en-US" dirty="0"/>
              <a:t>: Direct families to health care providers or clinics when immunizations are due or missing.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Must use a documented record.</a:t>
            </a:r>
          </a:p>
          <a:p>
            <a:endParaRPr lang="en-US" dirty="0"/>
          </a:p>
          <a:p>
            <a:pPr marL="285750" indent="-285750">
              <a:buFont typeface="Arial" panose="020B0604020202020204" pitchFamily="34" charset="0"/>
              <a:buChar char="•"/>
            </a:pPr>
            <a:r>
              <a:rPr lang="en-US" dirty="0"/>
              <a:t>Immunization records are requested for infants and children during the certification and health screening process; however, immunization records are not required to obtain WIC services. </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856814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B906-BC1E-6BBA-AC50-C0646192833E}"/>
              </a:ext>
            </a:extLst>
          </p:cNvPr>
          <p:cNvSpPr>
            <a:spLocks noGrp="1"/>
          </p:cNvSpPr>
          <p:nvPr>
            <p:ph type="title"/>
          </p:nvPr>
        </p:nvSpPr>
        <p:spPr/>
        <p:txBody>
          <a:bodyPr/>
          <a:lstStyle/>
          <a:p>
            <a:r>
              <a:rPr lang="en-US" dirty="0"/>
              <a:t>Immunization Screening</a:t>
            </a:r>
          </a:p>
        </p:txBody>
      </p:sp>
      <p:pic>
        <p:nvPicPr>
          <p:cNvPr id="4" name="Content Placeholder 3">
            <a:extLst>
              <a:ext uri="{FF2B5EF4-FFF2-40B4-BE49-F238E27FC236}">
                <a16:creationId xmlns:a16="http://schemas.microsoft.com/office/drawing/2014/main" id="{2FC0FD73-53AC-AF8B-66B8-8661978295CA}"/>
              </a:ext>
            </a:extLst>
          </p:cNvPr>
          <p:cNvPicPr>
            <a:picLocks noGrp="1" noChangeAspect="1"/>
          </p:cNvPicPr>
          <p:nvPr>
            <p:ph type="tbl" sz="quarter" idx="14"/>
          </p:nvPr>
        </p:nvPicPr>
        <p:blipFill>
          <a:blip r:embed="rId2"/>
          <a:srcRect r="49150"/>
          <a:stretch/>
        </p:blipFill>
        <p:spPr>
          <a:xfrm>
            <a:off x="3479408" y="2330893"/>
            <a:ext cx="5043702" cy="2096027"/>
          </a:xfrm>
          <a:prstGeom prst="rect">
            <a:avLst/>
          </a:prstGeom>
        </p:spPr>
      </p:pic>
      <p:graphicFrame>
        <p:nvGraphicFramePr>
          <p:cNvPr id="6" name="Table 5">
            <a:extLst>
              <a:ext uri="{FF2B5EF4-FFF2-40B4-BE49-F238E27FC236}">
                <a16:creationId xmlns:a16="http://schemas.microsoft.com/office/drawing/2014/main" id="{B51F1DA8-268C-35AC-C7A6-5B4E5AEA2031}"/>
              </a:ext>
            </a:extLst>
          </p:cNvPr>
          <p:cNvGraphicFramePr>
            <a:graphicFrameLocks noGrp="1"/>
          </p:cNvGraphicFramePr>
          <p:nvPr>
            <p:extLst>
              <p:ext uri="{D42A27DB-BD31-4B8C-83A1-F6EECF244321}">
                <p14:modId xmlns:p14="http://schemas.microsoft.com/office/powerpoint/2010/main" val="733760711"/>
              </p:ext>
            </p:extLst>
          </p:nvPr>
        </p:nvGraphicFramePr>
        <p:xfrm>
          <a:off x="1355579" y="4579238"/>
          <a:ext cx="10373293" cy="1747520"/>
        </p:xfrm>
        <a:graphic>
          <a:graphicData uri="http://schemas.openxmlformats.org/drawingml/2006/table">
            <a:tbl>
              <a:tblPr firstRow="1" bandRow="1">
                <a:tableStyleId>{8A107856-5554-42FB-B03E-39F5DBC370BA}</a:tableStyleId>
              </a:tblPr>
              <a:tblGrid>
                <a:gridCol w="2492414">
                  <a:extLst>
                    <a:ext uri="{9D8B030D-6E8A-4147-A177-3AD203B41FA5}">
                      <a16:colId xmlns:a16="http://schemas.microsoft.com/office/drawing/2014/main" val="814244008"/>
                    </a:ext>
                  </a:extLst>
                </a:gridCol>
                <a:gridCol w="7880879">
                  <a:extLst>
                    <a:ext uri="{9D8B030D-6E8A-4147-A177-3AD203B41FA5}">
                      <a16:colId xmlns:a16="http://schemas.microsoft.com/office/drawing/2014/main" val="755759403"/>
                    </a:ext>
                  </a:extLst>
                </a:gridCol>
              </a:tblGrid>
              <a:tr h="331047">
                <a:tc>
                  <a:txBody>
                    <a:bodyPr/>
                    <a:lstStyle/>
                    <a:p>
                      <a:pPr algn="ctr"/>
                      <a:r>
                        <a:rPr lang="en-US" dirty="0"/>
                        <a:t>Choice</a:t>
                      </a:r>
                    </a:p>
                  </a:txBody>
                  <a:tcPr/>
                </a:tc>
                <a:tc>
                  <a:txBody>
                    <a:bodyPr/>
                    <a:lstStyle/>
                    <a:p>
                      <a:pPr algn="ctr"/>
                      <a:r>
                        <a:rPr lang="en-US" dirty="0"/>
                        <a:t>When to Use</a:t>
                      </a:r>
                    </a:p>
                  </a:txBody>
                  <a:tcPr/>
                </a:tc>
                <a:extLst>
                  <a:ext uri="{0D108BD9-81ED-4DB2-BD59-A6C34878D82A}">
                    <a16:rowId xmlns:a16="http://schemas.microsoft.com/office/drawing/2014/main" val="739750142"/>
                  </a:ext>
                </a:extLst>
              </a:tr>
              <a:tr h="370840">
                <a:tc>
                  <a:txBody>
                    <a:bodyPr/>
                    <a:lstStyle/>
                    <a:p>
                      <a:r>
                        <a:rPr lang="en-US" dirty="0"/>
                        <a:t>Current</a:t>
                      </a:r>
                    </a:p>
                  </a:txBody>
                  <a:tcPr/>
                </a:tc>
                <a:tc>
                  <a:txBody>
                    <a:bodyPr/>
                    <a:lstStyle/>
                    <a:p>
                      <a:r>
                        <a:rPr lang="en-US" dirty="0"/>
                        <a:t>If a documented record is reviewed and status is current</a:t>
                      </a:r>
                    </a:p>
                  </a:txBody>
                  <a:tcPr/>
                </a:tc>
                <a:extLst>
                  <a:ext uri="{0D108BD9-81ED-4DB2-BD59-A6C34878D82A}">
                    <a16:rowId xmlns:a16="http://schemas.microsoft.com/office/drawing/2014/main" val="1530439321"/>
                  </a:ext>
                </a:extLst>
              </a:tr>
              <a:tr h="370840">
                <a:tc>
                  <a:txBody>
                    <a:bodyPr/>
                    <a:lstStyle/>
                    <a:p>
                      <a:r>
                        <a:rPr lang="en-US" dirty="0"/>
                        <a:t>Not Current</a:t>
                      </a:r>
                    </a:p>
                  </a:txBody>
                  <a:tcPr/>
                </a:tc>
                <a:tc>
                  <a:txBody>
                    <a:bodyPr/>
                    <a:lstStyle/>
                    <a:p>
                      <a:r>
                        <a:rPr lang="en-US" dirty="0"/>
                        <a:t>If a documented record is reviewed and status is not current</a:t>
                      </a:r>
                    </a:p>
                  </a:txBody>
                  <a:tcPr/>
                </a:tc>
                <a:extLst>
                  <a:ext uri="{0D108BD9-81ED-4DB2-BD59-A6C34878D82A}">
                    <a16:rowId xmlns:a16="http://schemas.microsoft.com/office/drawing/2014/main" val="1883953695"/>
                  </a:ext>
                </a:extLst>
              </a:tr>
              <a:tr h="370840">
                <a:tc>
                  <a:txBody>
                    <a:bodyPr/>
                    <a:lstStyle/>
                    <a:p>
                      <a:r>
                        <a:rPr lang="en-US" dirty="0"/>
                        <a:t>Record not Available</a:t>
                      </a:r>
                    </a:p>
                  </a:txBody>
                  <a:tcPr/>
                </a:tc>
                <a:tc>
                  <a:txBody>
                    <a:bodyPr/>
                    <a:lstStyle/>
                    <a:p>
                      <a:r>
                        <a:rPr lang="en-US" dirty="0"/>
                        <a:t>If a documented record is not available, verbal immunization status is not acceptable</a:t>
                      </a:r>
                    </a:p>
                  </a:txBody>
                  <a:tcPr/>
                </a:tc>
                <a:extLst>
                  <a:ext uri="{0D108BD9-81ED-4DB2-BD59-A6C34878D82A}">
                    <a16:rowId xmlns:a16="http://schemas.microsoft.com/office/drawing/2014/main" val="2174014839"/>
                  </a:ext>
                </a:extLst>
              </a:tr>
            </a:tbl>
          </a:graphicData>
        </a:graphic>
      </p:graphicFrame>
    </p:spTree>
    <p:extLst>
      <p:ext uri="{BB962C8B-B14F-4D97-AF65-F5344CB8AC3E}">
        <p14:creationId xmlns:p14="http://schemas.microsoft.com/office/powerpoint/2010/main" val="660742403"/>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97483F14D6494596D94C025613003F" ma:contentTypeVersion="14" ma:contentTypeDescription="Create a new document." ma:contentTypeScope="" ma:versionID="84dc1a4d6043e6fade91c856ab5861dd">
  <xsd:schema xmlns:xsd="http://www.w3.org/2001/XMLSchema" xmlns:xs="http://www.w3.org/2001/XMLSchema" xmlns:p="http://schemas.microsoft.com/office/2006/metadata/properties" xmlns:ns2="0d3f98d4-baa7-48ae-bd7d-dfbcdab073cf" xmlns:ns3="cc96d56e-5bcf-4f78-ae4e-a2a3551ca808" targetNamespace="http://schemas.microsoft.com/office/2006/metadata/properties" ma:root="true" ma:fieldsID="74f9ecd2b571e73a2310461f587792da" ns2:_="" ns3:_="">
    <xsd:import namespace="0d3f98d4-baa7-48ae-bd7d-dfbcdab073cf"/>
    <xsd:import namespace="cc96d56e-5bcf-4f78-ae4e-a2a3551ca80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3f98d4-baa7-48ae-bd7d-dfbcdab07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4bd80cb-b55d-4a01-be99-577b45a2ddc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96d56e-5bcf-4f78-ae4e-a2a3551ca80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5fb9612d-7605-4618-97a8-740a2f96fcab}" ma:internalName="TaxCatchAll" ma:showField="CatchAllData" ma:web="cc96d56e-5bcf-4f78-ae4e-a2a3551ca8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c96d56e-5bcf-4f78-ae4e-a2a3551ca808" xsi:nil="true"/>
    <lcf76f155ced4ddcb4097134ff3c332f xmlns="0d3f98d4-baa7-48ae-bd7d-dfbcdab073c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81CFC9E-4859-436B-B1D7-9C14BDFDB5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3f98d4-baa7-48ae-bd7d-dfbcdab073cf"/>
    <ds:schemaRef ds:uri="cc96d56e-5bcf-4f78-ae4e-a2a3551ca8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36CB81-A037-44A8-88EB-C0C0F17FD4B1}">
  <ds:schemaRefs>
    <ds:schemaRef ds:uri="http://schemas.microsoft.com/sharepoint/v3/contenttype/forms"/>
  </ds:schemaRefs>
</ds:datastoreItem>
</file>

<file path=customXml/itemProps3.xml><?xml version="1.0" encoding="utf-8"?>
<ds:datastoreItem xmlns:ds="http://schemas.openxmlformats.org/officeDocument/2006/customXml" ds:itemID="{57FF477C-132F-44F8-8C56-EBFF95FAF97B}">
  <ds:schemaRefs>
    <ds:schemaRef ds:uri="http://schemas.microsoft.com/office/2006/documentManagement/types"/>
    <ds:schemaRef ds:uri="http://purl.org/dc/terms/"/>
    <ds:schemaRef ds:uri="http://purl.org/dc/dcmitype/"/>
    <ds:schemaRef ds:uri="http://schemas.microsoft.com/office/2006/metadata/properties"/>
    <ds:schemaRef ds:uri="http://purl.org/dc/elements/1.1/"/>
    <ds:schemaRef ds:uri="http://schemas.microsoft.com/office/infopath/2007/PartnerControls"/>
    <ds:schemaRef ds:uri="0d3f98d4-baa7-48ae-bd7d-dfbcdab073cf"/>
    <ds:schemaRef ds:uri="http://schemas.openxmlformats.org/package/2006/metadata/core-properties"/>
    <ds:schemaRef ds:uri="cc96d56e-5bcf-4f78-ae4e-a2a3551ca808"/>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{E8AD286A-4ED3-4C28-BD9B-308D3B52B005}TF2b9189fa-8f70-44c5-a025-8c7b018ae2a95a18b6f7_win32-f1ac09ee8c52</Template>
  <TotalTime>1998</TotalTime>
  <Words>1160</Words>
  <Application>Microsoft Office PowerPoint</Application>
  <PresentationFormat>Widescreen</PresentationFormat>
  <Paragraphs>172</Paragraphs>
  <Slides>26</Slides>
  <Notes>20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Meiryo</vt:lpstr>
      <vt:lpstr>Aptos</vt:lpstr>
      <vt:lpstr>Arial</vt:lpstr>
      <vt:lpstr>Calibri</vt:lpstr>
      <vt:lpstr>Corbel</vt:lpstr>
      <vt:lpstr>ShojiVTI</vt:lpstr>
      <vt:lpstr>WIC Screenings  Immunization, Lead, and Hemoglobin/Hematocrit</vt:lpstr>
      <vt:lpstr>Resources Needed for Training</vt:lpstr>
      <vt:lpstr>Policy Review:  Certification Standards Section 6 &amp; 13</vt:lpstr>
      <vt:lpstr>Why Change?</vt:lpstr>
      <vt:lpstr>WIC MIS Documentation Updated lab screen </vt:lpstr>
      <vt:lpstr>LAB Screen</vt:lpstr>
      <vt:lpstr>Immunization Screenings</vt:lpstr>
      <vt:lpstr>Policy Review: Certification Standards Section 13.3</vt:lpstr>
      <vt:lpstr>Immunization Screening</vt:lpstr>
      <vt:lpstr>Immunization Screening</vt:lpstr>
      <vt:lpstr>IMMUNIZATION Demonstration</vt:lpstr>
      <vt:lpstr>Immunization Screenings</vt:lpstr>
      <vt:lpstr>Lead Screening</vt:lpstr>
      <vt:lpstr>Policy Review Certification Standards Section 13.4</vt:lpstr>
      <vt:lpstr>Lead Screening</vt:lpstr>
      <vt:lpstr>Lead Screening</vt:lpstr>
      <vt:lpstr>Lead Screening</vt:lpstr>
      <vt:lpstr>Lead Demonstration</vt:lpstr>
      <vt:lpstr>Local Agency &amp; Blood Lead Screening</vt:lpstr>
      <vt:lpstr>What does Provided and Documented Mean?</vt:lpstr>
      <vt:lpstr>Referral Demonstration</vt:lpstr>
      <vt:lpstr>Hemoglobin/Hematocrit Screening</vt:lpstr>
      <vt:lpstr>Policy Review:  Certification Standards Section 6.3</vt:lpstr>
      <vt:lpstr>Hemoglobin/Hematocrit Screenings</vt:lpstr>
      <vt:lpstr>Conversion of Data</vt:lpstr>
      <vt:lpstr>What is required?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Nance, Jennifer L.</dc:creator>
  <cp:lastModifiedBy>Nance, Jennifer L.</cp:lastModifiedBy>
  <cp:revision>52</cp:revision>
  <dcterms:created xsi:type="dcterms:W3CDTF">2025-09-17T15:52:36Z</dcterms:created>
  <dcterms:modified xsi:type="dcterms:W3CDTF">2025-10-24T15:48:55Z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0x0101009897483F14D6494596D94C025613003F</vt:lpwstr>
  </property>
  <property fmtid="{D5CDD505-2E9C-101B-9397-08002B2CF9AE}" pid="3" name="MediaServiceImageTags">
    <vt:lpwstr/>
  </property>
</Properties>
</file>