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diagrams/data2.xml" ContentType="application/vnd.openxmlformats-officedocument.drawingml.diagramData+xml"/>
  <Override PartName="/ppt/diagrams/data3.xml" ContentType="application/vnd.openxmlformats-officedocument.drawingml.diagramData+xml"/>
  <Override PartName="/ppt/diagrams/data1.xml" ContentType="application/vnd.openxmlformats-officedocument.drawingml.diagramData+xml"/>
  <Override PartName="/ppt/slideMasters/slideMaster1.xml" ContentType="application/vnd.openxmlformats-officedocument.presentationml.slideMaster+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22.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diagrams/layout3.xml" ContentType="application/vnd.openxmlformats-officedocument.drawingml.diagramLayout+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modernComment_104_0.xml" ContentType="application/vnd.ms-powerpoint.comments+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colors3.xml" ContentType="application/vnd.openxmlformats-officedocument.drawingml.diagramColors+xml"/>
  <Override PartName="/ppt/diagrams/quickStyle3.xml" ContentType="application/vnd.openxmlformats-officedocument.drawingml.diagramStyle+xml"/>
  <Override PartName="/ppt/diagrams/drawing3.xml" ContentType="application/vnd.ms-office.drawingml.diagramDrawing+xml"/>
  <Override PartName="/ppt/authors.xml" ContentType="application/vnd.ms-powerpoint.author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256" r:id="rId2"/>
    <p:sldId id="257" r:id="rId3"/>
    <p:sldId id="258" r:id="rId4"/>
    <p:sldId id="259" r:id="rId5"/>
    <p:sldId id="260" r:id="rId6"/>
    <p:sldId id="271" r:id="rId7"/>
    <p:sldId id="275" r:id="rId8"/>
    <p:sldId id="274" r:id="rId9"/>
    <p:sldId id="280" r:id="rId10"/>
    <p:sldId id="272" r:id="rId11"/>
    <p:sldId id="277" r:id="rId12"/>
    <p:sldId id="276" r:id="rId13"/>
    <p:sldId id="281" r:id="rId14"/>
    <p:sldId id="273" r:id="rId15"/>
    <p:sldId id="284" r:id="rId16"/>
    <p:sldId id="278" r:id="rId17"/>
    <p:sldId id="282" r:id="rId18"/>
    <p:sldId id="283" r:id="rId19"/>
    <p:sldId id="279" r:id="rId20"/>
    <p:sldId id="261" r:id="rId21"/>
    <p:sldId id="262" r:id="rId22"/>
    <p:sldId id="285" r:id="rId23"/>
    <p:sldId id="286" r:id="rId24"/>
    <p:sldId id="269" r:id="rId25"/>
    <p:sldId id="270" r:id="rId26"/>
  </p:sldIdLst>
  <p:sldSz cx="18288000" cy="10287000"/>
  <p:notesSz cx="6858000" cy="9144000"/>
  <p:embeddedFontLst>
    <p:embeddedFont>
      <p:font typeface="Arial Black" panose="020B0A04020102020204" pitchFamily="34" charset="0"/>
      <p:bold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3DBAE57-C0CE-6B4F-68F6-38958C4FA7E5}" name="Castellanet, Jaclyn" initials="CJ" userId="S::Jaclyn.Castellanet@Illinois.gov::5106b80b-9d4d-4595-af62-1b3aa52ce757" providerId="AD"/>
  <p188:author id="{ABA57659-361F-B673-CE11-A9B329182089}" name="Nance, Jennifer L." initials="NJL" userId="S::Jennifer.L.Nance@Illinois.Gov::f12ffa3b-c02a-448c-90b8-5f4510dd1e48" providerId="AD"/>
  <p188:author id="{03B08779-0A6F-63E2-F08C-DBAF7F0A0EA2}" name="Herriott, Constance" initials="CH" userId="S::Constance.Herriott@Illinois.Gov::9fff5501-b1ca-4756-b017-652e713a6a67" providerId="AD"/>
  <p188:author id="{F5B84382-631C-3965-EB5F-18C0D8549F7B}" name="Gadomski, Jessica" initials="GJ" userId="S::Jessica.Gadomski@Illinois.Gov::b4328a60-7122-4c3c-a5fd-61207bb390ee" providerId="AD"/>
  <p188:author id="{1477B0CB-AF74-3B83-C94B-2686C785EF59}" name="Koress, Valerie" initials="VK" userId="S::Valerie.Koress@Illinois.gov::a2bb54d1-1fd4-4623-bc6d-955391280656" providerId="AD"/>
  <p188:author id="{0E337FE9-0F54-D3AC-B024-E6BAACAAC591}" name="Allington, Jennifer" initials="AJ" userId="S::Jennifer.Allington@Illinois.gov::13c167a9-3662-4b77-bcea-35da78e60f5e"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77806" autoAdjust="0"/>
  </p:normalViewPr>
  <p:slideViewPr>
    <p:cSldViewPr>
      <p:cViewPr varScale="1">
        <p:scale>
          <a:sx n="43" d="100"/>
          <a:sy n="43" d="100"/>
        </p:scale>
        <p:origin x="1378" y="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 Id="rId35" Type="http://schemas.openxmlformats.org/officeDocument/2006/relationships/customXml" Target="../customXml/item2.xml"/><Relationship Id="rId8" Type="http://schemas.openxmlformats.org/officeDocument/2006/relationships/slide" Target="slides/slide7.xml"/></Relationships>
</file>

<file path=ppt/comments/modernComment_104_0.xml><?xml version="1.0" encoding="utf-8"?>
<p188:cmLst xmlns:a="http://schemas.openxmlformats.org/drawingml/2006/main" xmlns:r="http://schemas.openxmlformats.org/officeDocument/2006/relationships" xmlns:p188="http://schemas.microsoft.com/office/powerpoint/2018/8/main">
  <p188:cm id="{CC32E17D-CA77-442C-AA96-6D12FE52065F}" authorId="{ABA57659-361F-B673-CE11-A9B329182089}" status="resolved" created="2024-12-20T16:32:15.705" complete="100000">
    <pc:sldMkLst xmlns:pc="http://schemas.microsoft.com/office/powerpoint/2013/main/command">
      <pc:docMk/>
      <pc:sldMk cId="0" sldId="260"/>
    </pc:sldMkLst>
    <p188:pos x="10493375" y="1520825"/>
    <p188:replyLst>
      <p188:reply id="{F48A0320-C1EF-442A-9A41-7ECF3F2A7A02}" authorId="{F5B84382-631C-3965-EB5F-18C0D8549F7B}" created="2024-12-26T20:14:20.374">
        <p188:txBody>
          <a:bodyPr/>
          <a:lstStyle/>
          <a:p>
            <a:r>
              <a:rPr lang="en-US"/>
              <a:t>Or "review"?</a:t>
            </a:r>
          </a:p>
        </p188:txBody>
      </p188:reply>
    </p188:replyLst>
    <p188:txBody>
      <a:bodyPr/>
      <a:lstStyle/>
      <a:p>
        <a:r>
          <a:rPr lang="en-US"/>
          <a:t>"Assess" is a high literacy word and seems complicated.  What about "check" or "Look"?</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75870A-1C6A-46BA-9258-6B506BF4C696}" type="doc">
      <dgm:prSet loTypeId="urn:microsoft.com/office/officeart/2016/7/layout/VerticalSolidActionList" loCatId="List" qsTypeId="urn:microsoft.com/office/officeart/2005/8/quickstyle/simple1" qsCatId="simple" csTypeId="urn:microsoft.com/office/officeart/2005/8/colors/accent1_2" csCatId="accent1" phldr="1"/>
      <dgm:spPr/>
      <dgm:t>
        <a:bodyPr/>
        <a:lstStyle/>
        <a:p>
          <a:endParaRPr lang="en-US"/>
        </a:p>
      </dgm:t>
    </dgm:pt>
    <dgm:pt modelId="{1B67E4BF-1537-4634-8B4A-3B95FED2B44F}">
      <dgm:prSet custT="1"/>
      <dgm:spPr/>
      <dgm:t>
        <a:bodyPr/>
        <a:lstStyle/>
        <a:p>
          <a:pPr>
            <a:lnSpc>
              <a:spcPct val="100000"/>
            </a:lnSpc>
          </a:pPr>
          <a:r>
            <a:rPr lang="en-US" sz="3600" dirty="0">
              <a:latin typeface="Arial" panose="020B0604020202020204" pitchFamily="34" charset="0"/>
              <a:cs typeface="Arial" panose="020B0604020202020204" pitchFamily="34" charset="0"/>
            </a:rPr>
            <a:t>Learn</a:t>
          </a:r>
        </a:p>
      </dgm:t>
    </dgm:pt>
    <dgm:pt modelId="{A5210EA8-F24D-4774-983D-9DDA6243699F}" type="parTrans" cxnId="{A8C5D707-598A-41AA-9179-9D82B148DB3A}">
      <dgm:prSet/>
      <dgm:spPr/>
      <dgm:t>
        <a:bodyPr/>
        <a:lstStyle/>
        <a:p>
          <a:endParaRPr lang="en-US"/>
        </a:p>
      </dgm:t>
    </dgm:pt>
    <dgm:pt modelId="{189F7E9C-63A9-4155-A5B5-7E601A63B1F6}" type="sibTrans" cxnId="{A8C5D707-598A-41AA-9179-9D82B148DB3A}">
      <dgm:prSet/>
      <dgm:spPr/>
      <dgm:t>
        <a:bodyPr/>
        <a:lstStyle/>
        <a:p>
          <a:endParaRPr lang="en-US"/>
        </a:p>
      </dgm:t>
    </dgm:pt>
    <dgm:pt modelId="{4D536E92-486B-4A12-8B2F-0AAE1AC7BAFC}">
      <dgm:prSet custT="1"/>
      <dgm:spPr/>
      <dgm:t>
        <a:bodyPr/>
        <a:lstStyle/>
        <a:p>
          <a:pPr>
            <a:lnSpc>
              <a:spcPct val="100000"/>
            </a:lnSpc>
          </a:pPr>
          <a:r>
            <a:rPr lang="en-US" sz="3600" dirty="0">
              <a:latin typeface="Arial" panose="020B0604020202020204" pitchFamily="34" charset="0"/>
              <a:cs typeface="Arial" panose="020B0604020202020204" pitchFamily="34" charset="0"/>
            </a:rPr>
            <a:t>Learn how to plan affordable, healthy meals using WIC-approved foods</a:t>
          </a:r>
        </a:p>
      </dgm:t>
    </dgm:pt>
    <dgm:pt modelId="{178DB245-77F8-4DEF-A1FF-634F90DCD196}" type="parTrans" cxnId="{A9733F62-B87B-4E4D-840A-3F14F99C8DD4}">
      <dgm:prSet/>
      <dgm:spPr/>
      <dgm:t>
        <a:bodyPr/>
        <a:lstStyle/>
        <a:p>
          <a:endParaRPr lang="en-US"/>
        </a:p>
      </dgm:t>
    </dgm:pt>
    <dgm:pt modelId="{22482D14-8667-44A8-83A1-D45C8833EA1B}" type="sibTrans" cxnId="{A9733F62-B87B-4E4D-840A-3F14F99C8DD4}">
      <dgm:prSet/>
      <dgm:spPr/>
      <dgm:t>
        <a:bodyPr/>
        <a:lstStyle/>
        <a:p>
          <a:endParaRPr lang="en-US"/>
        </a:p>
      </dgm:t>
    </dgm:pt>
    <dgm:pt modelId="{FA76652F-3C3E-4079-B631-EC2A06CE87BE}">
      <dgm:prSet custT="1"/>
      <dgm:spPr/>
      <dgm:t>
        <a:bodyPr/>
        <a:lstStyle/>
        <a:p>
          <a:pPr>
            <a:lnSpc>
              <a:spcPct val="100000"/>
            </a:lnSpc>
          </a:pPr>
          <a:r>
            <a:rPr lang="en-US" sz="3600" dirty="0">
              <a:latin typeface="Arial" panose="020B0604020202020204" pitchFamily="34" charset="0"/>
              <a:cs typeface="Arial" panose="020B0604020202020204" pitchFamily="34" charset="0"/>
            </a:rPr>
            <a:t>Create</a:t>
          </a:r>
        </a:p>
      </dgm:t>
    </dgm:pt>
    <dgm:pt modelId="{7E3F3B19-9BC3-48E6-9B0E-F3F08FB96DCB}" type="parTrans" cxnId="{936EE6CE-5F84-4B2B-96F2-7FDD5D278E25}">
      <dgm:prSet/>
      <dgm:spPr/>
      <dgm:t>
        <a:bodyPr/>
        <a:lstStyle/>
        <a:p>
          <a:endParaRPr lang="en-US"/>
        </a:p>
      </dgm:t>
    </dgm:pt>
    <dgm:pt modelId="{C0EA9AD3-7922-4757-8F4E-151AB89725F8}" type="sibTrans" cxnId="{936EE6CE-5F84-4B2B-96F2-7FDD5D278E25}">
      <dgm:prSet/>
      <dgm:spPr/>
      <dgm:t>
        <a:bodyPr/>
        <a:lstStyle/>
        <a:p>
          <a:endParaRPr lang="en-US"/>
        </a:p>
      </dgm:t>
    </dgm:pt>
    <dgm:pt modelId="{3DA465E7-4DEB-4053-8994-752A31304959}">
      <dgm:prSet custT="1"/>
      <dgm:spPr/>
      <dgm:t>
        <a:bodyPr/>
        <a:lstStyle/>
        <a:p>
          <a:pPr>
            <a:lnSpc>
              <a:spcPct val="100000"/>
            </a:lnSpc>
          </a:pPr>
          <a:r>
            <a:rPr lang="en-US" sz="3600" dirty="0">
              <a:latin typeface="Arial" panose="020B0604020202020204" pitchFamily="34" charset="0"/>
              <a:cs typeface="Arial" panose="020B0604020202020204" pitchFamily="34" charset="0"/>
            </a:rPr>
            <a:t>Create smart shopping strategies to make the most of your WIC benefits</a:t>
          </a:r>
        </a:p>
      </dgm:t>
    </dgm:pt>
    <dgm:pt modelId="{76450BA1-6886-429C-9AFD-4F101B249F0C}" type="parTrans" cxnId="{D8DBA634-E111-4605-B526-6781EBA8C8EB}">
      <dgm:prSet/>
      <dgm:spPr/>
      <dgm:t>
        <a:bodyPr/>
        <a:lstStyle/>
        <a:p>
          <a:endParaRPr lang="en-US"/>
        </a:p>
      </dgm:t>
    </dgm:pt>
    <dgm:pt modelId="{AD2AA847-89F3-433A-9CD4-02B8536BF538}" type="sibTrans" cxnId="{D8DBA634-E111-4605-B526-6781EBA8C8EB}">
      <dgm:prSet/>
      <dgm:spPr/>
      <dgm:t>
        <a:bodyPr/>
        <a:lstStyle/>
        <a:p>
          <a:endParaRPr lang="en-US"/>
        </a:p>
      </dgm:t>
    </dgm:pt>
    <dgm:pt modelId="{F8F9731D-C697-4D12-8B62-E58AE917DDA5}">
      <dgm:prSet custT="1"/>
      <dgm:spPr/>
      <dgm:t>
        <a:bodyPr/>
        <a:lstStyle/>
        <a:p>
          <a:pPr>
            <a:lnSpc>
              <a:spcPct val="100000"/>
            </a:lnSpc>
          </a:pPr>
          <a:r>
            <a:rPr lang="en-US" sz="3600" dirty="0">
              <a:latin typeface="Arial" panose="020B0604020202020204" pitchFamily="34" charset="0"/>
              <a:cs typeface="Arial" panose="020B0604020202020204" pitchFamily="34" charset="0"/>
            </a:rPr>
            <a:t>Discover</a:t>
          </a:r>
        </a:p>
      </dgm:t>
    </dgm:pt>
    <dgm:pt modelId="{340DF073-858A-4385-9D0B-675C8BC0056D}" type="parTrans" cxnId="{DB1021AF-E3BC-4726-A4BB-021BD9F9975D}">
      <dgm:prSet/>
      <dgm:spPr/>
      <dgm:t>
        <a:bodyPr/>
        <a:lstStyle/>
        <a:p>
          <a:endParaRPr lang="en-US"/>
        </a:p>
      </dgm:t>
    </dgm:pt>
    <dgm:pt modelId="{ECC4D6D1-F958-4633-8558-4E8C5BA5F6CA}" type="sibTrans" cxnId="{DB1021AF-E3BC-4726-A4BB-021BD9F9975D}">
      <dgm:prSet/>
      <dgm:spPr/>
      <dgm:t>
        <a:bodyPr/>
        <a:lstStyle/>
        <a:p>
          <a:endParaRPr lang="en-US"/>
        </a:p>
      </dgm:t>
    </dgm:pt>
    <dgm:pt modelId="{900E2FDF-CA41-4431-9FCA-9DA3E2B7DB41}">
      <dgm:prSet custT="1"/>
      <dgm:spPr/>
      <dgm:t>
        <a:bodyPr/>
        <a:lstStyle/>
        <a:p>
          <a:pPr>
            <a:lnSpc>
              <a:spcPct val="100000"/>
            </a:lnSpc>
          </a:pPr>
          <a:r>
            <a:rPr lang="en-US" sz="3600" dirty="0">
              <a:latin typeface="Arial" panose="020B0604020202020204" pitchFamily="34" charset="0"/>
              <a:cs typeface="Arial" panose="020B0604020202020204" pitchFamily="34" charset="0"/>
            </a:rPr>
            <a:t>Discover practical ways to save money while choosing nutritious foods for your families.</a:t>
          </a:r>
        </a:p>
      </dgm:t>
    </dgm:pt>
    <dgm:pt modelId="{0A9664B3-077F-4DF4-BBFE-82089E8FCBDA}" type="parTrans" cxnId="{961FB24E-CC75-41CD-B9B0-ABBCDD800DFC}">
      <dgm:prSet/>
      <dgm:spPr/>
      <dgm:t>
        <a:bodyPr/>
        <a:lstStyle/>
        <a:p>
          <a:endParaRPr lang="en-US"/>
        </a:p>
      </dgm:t>
    </dgm:pt>
    <dgm:pt modelId="{6D6E1E7F-0AD6-45AA-BD5B-5310E2EF6500}" type="sibTrans" cxnId="{961FB24E-CC75-41CD-B9B0-ABBCDD800DFC}">
      <dgm:prSet/>
      <dgm:spPr/>
      <dgm:t>
        <a:bodyPr/>
        <a:lstStyle/>
        <a:p>
          <a:endParaRPr lang="en-US"/>
        </a:p>
      </dgm:t>
    </dgm:pt>
    <dgm:pt modelId="{0B0D4B6C-585E-4659-979B-5369CB150464}" type="pres">
      <dgm:prSet presAssocID="{CB75870A-1C6A-46BA-9258-6B506BF4C696}" presName="Name0" presStyleCnt="0">
        <dgm:presLayoutVars>
          <dgm:dir/>
          <dgm:animLvl val="lvl"/>
          <dgm:resizeHandles val="exact"/>
        </dgm:presLayoutVars>
      </dgm:prSet>
      <dgm:spPr/>
    </dgm:pt>
    <dgm:pt modelId="{139914AD-3161-4901-9819-1C8D95452C4E}" type="pres">
      <dgm:prSet presAssocID="{1B67E4BF-1537-4634-8B4A-3B95FED2B44F}" presName="linNode" presStyleCnt="0"/>
      <dgm:spPr/>
    </dgm:pt>
    <dgm:pt modelId="{DA2B3EB1-0681-416D-AF3A-176BE3C9D215}" type="pres">
      <dgm:prSet presAssocID="{1B67E4BF-1537-4634-8B4A-3B95FED2B44F}" presName="parentText" presStyleLbl="alignNode1" presStyleIdx="0" presStyleCnt="3">
        <dgm:presLayoutVars>
          <dgm:chMax val="1"/>
          <dgm:bulletEnabled/>
        </dgm:presLayoutVars>
      </dgm:prSet>
      <dgm:spPr/>
    </dgm:pt>
    <dgm:pt modelId="{8987BB7A-2898-435C-9F08-F86734F52FEC}" type="pres">
      <dgm:prSet presAssocID="{1B67E4BF-1537-4634-8B4A-3B95FED2B44F}" presName="descendantText" presStyleLbl="alignAccFollowNode1" presStyleIdx="0" presStyleCnt="3" custLinFactNeighborX="19403" custLinFactNeighborY="-98">
        <dgm:presLayoutVars>
          <dgm:bulletEnabled/>
        </dgm:presLayoutVars>
      </dgm:prSet>
      <dgm:spPr/>
    </dgm:pt>
    <dgm:pt modelId="{0565CFDD-F39C-405C-B8F4-B17C043D5393}" type="pres">
      <dgm:prSet presAssocID="{189F7E9C-63A9-4155-A5B5-7E601A63B1F6}" presName="sp" presStyleCnt="0"/>
      <dgm:spPr/>
    </dgm:pt>
    <dgm:pt modelId="{13E03B5A-68F9-43AF-B485-328967757A58}" type="pres">
      <dgm:prSet presAssocID="{FA76652F-3C3E-4079-B631-EC2A06CE87BE}" presName="linNode" presStyleCnt="0"/>
      <dgm:spPr/>
    </dgm:pt>
    <dgm:pt modelId="{A160A385-F735-4A70-93A5-31A05BA2F569}" type="pres">
      <dgm:prSet presAssocID="{FA76652F-3C3E-4079-B631-EC2A06CE87BE}" presName="parentText" presStyleLbl="alignNode1" presStyleIdx="1" presStyleCnt="3">
        <dgm:presLayoutVars>
          <dgm:chMax val="1"/>
          <dgm:bulletEnabled/>
        </dgm:presLayoutVars>
      </dgm:prSet>
      <dgm:spPr/>
    </dgm:pt>
    <dgm:pt modelId="{77A2B3CF-9769-47E5-A4A4-B322963277AC}" type="pres">
      <dgm:prSet presAssocID="{FA76652F-3C3E-4079-B631-EC2A06CE87BE}" presName="descendantText" presStyleLbl="alignAccFollowNode1" presStyleIdx="1" presStyleCnt="3">
        <dgm:presLayoutVars>
          <dgm:bulletEnabled/>
        </dgm:presLayoutVars>
      </dgm:prSet>
      <dgm:spPr/>
    </dgm:pt>
    <dgm:pt modelId="{3D33B4BA-1791-48F3-AA88-051C77FF5DAE}" type="pres">
      <dgm:prSet presAssocID="{C0EA9AD3-7922-4757-8F4E-151AB89725F8}" presName="sp" presStyleCnt="0"/>
      <dgm:spPr/>
    </dgm:pt>
    <dgm:pt modelId="{BBB3D976-296D-4979-8BCE-3F63BFF5CCD7}" type="pres">
      <dgm:prSet presAssocID="{F8F9731D-C697-4D12-8B62-E58AE917DDA5}" presName="linNode" presStyleCnt="0"/>
      <dgm:spPr/>
    </dgm:pt>
    <dgm:pt modelId="{C73F5EFE-493B-4423-B971-1F222968C274}" type="pres">
      <dgm:prSet presAssocID="{F8F9731D-C697-4D12-8B62-E58AE917DDA5}" presName="parentText" presStyleLbl="alignNode1" presStyleIdx="2" presStyleCnt="3">
        <dgm:presLayoutVars>
          <dgm:chMax val="1"/>
          <dgm:bulletEnabled/>
        </dgm:presLayoutVars>
      </dgm:prSet>
      <dgm:spPr/>
    </dgm:pt>
    <dgm:pt modelId="{9857DEE8-B97A-4B0C-B008-DF7209CFD00C}" type="pres">
      <dgm:prSet presAssocID="{F8F9731D-C697-4D12-8B62-E58AE917DDA5}" presName="descendantText" presStyleLbl="alignAccFollowNode1" presStyleIdx="2" presStyleCnt="3">
        <dgm:presLayoutVars>
          <dgm:bulletEnabled/>
        </dgm:presLayoutVars>
      </dgm:prSet>
      <dgm:spPr/>
    </dgm:pt>
  </dgm:ptLst>
  <dgm:cxnLst>
    <dgm:cxn modelId="{A8C5D707-598A-41AA-9179-9D82B148DB3A}" srcId="{CB75870A-1C6A-46BA-9258-6B506BF4C696}" destId="{1B67E4BF-1537-4634-8B4A-3B95FED2B44F}" srcOrd="0" destOrd="0" parTransId="{A5210EA8-F24D-4774-983D-9DDA6243699F}" sibTransId="{189F7E9C-63A9-4155-A5B5-7E601A63B1F6}"/>
    <dgm:cxn modelId="{D8DBA634-E111-4605-B526-6781EBA8C8EB}" srcId="{FA76652F-3C3E-4079-B631-EC2A06CE87BE}" destId="{3DA465E7-4DEB-4053-8994-752A31304959}" srcOrd="0" destOrd="0" parTransId="{76450BA1-6886-429C-9AFD-4F101B249F0C}" sibTransId="{AD2AA847-89F3-433A-9CD4-02B8536BF538}"/>
    <dgm:cxn modelId="{A9733F62-B87B-4E4D-840A-3F14F99C8DD4}" srcId="{1B67E4BF-1537-4634-8B4A-3B95FED2B44F}" destId="{4D536E92-486B-4A12-8B2F-0AAE1AC7BAFC}" srcOrd="0" destOrd="0" parTransId="{178DB245-77F8-4DEF-A1FF-634F90DCD196}" sibTransId="{22482D14-8667-44A8-83A1-D45C8833EA1B}"/>
    <dgm:cxn modelId="{A3972F65-3F22-41A2-BB46-726B311A1D6E}" type="presOf" srcId="{FA76652F-3C3E-4079-B631-EC2A06CE87BE}" destId="{A160A385-F735-4A70-93A5-31A05BA2F569}" srcOrd="0" destOrd="0" presId="urn:microsoft.com/office/officeart/2016/7/layout/VerticalSolidActionList"/>
    <dgm:cxn modelId="{961FB24E-CC75-41CD-B9B0-ABBCDD800DFC}" srcId="{F8F9731D-C697-4D12-8B62-E58AE917DDA5}" destId="{900E2FDF-CA41-4431-9FCA-9DA3E2B7DB41}" srcOrd="0" destOrd="0" parTransId="{0A9664B3-077F-4DF4-BBFE-82089E8FCBDA}" sibTransId="{6D6E1E7F-0AD6-45AA-BD5B-5310E2EF6500}"/>
    <dgm:cxn modelId="{534167A6-46C7-4C23-992A-E089985924FE}" type="presOf" srcId="{F8F9731D-C697-4D12-8B62-E58AE917DDA5}" destId="{C73F5EFE-493B-4423-B971-1F222968C274}" srcOrd="0" destOrd="0" presId="urn:microsoft.com/office/officeart/2016/7/layout/VerticalSolidActionList"/>
    <dgm:cxn modelId="{DB1021AF-E3BC-4726-A4BB-021BD9F9975D}" srcId="{CB75870A-1C6A-46BA-9258-6B506BF4C696}" destId="{F8F9731D-C697-4D12-8B62-E58AE917DDA5}" srcOrd="2" destOrd="0" parTransId="{340DF073-858A-4385-9D0B-675C8BC0056D}" sibTransId="{ECC4D6D1-F958-4633-8558-4E8C5BA5F6CA}"/>
    <dgm:cxn modelId="{936EE6CE-5F84-4B2B-96F2-7FDD5D278E25}" srcId="{CB75870A-1C6A-46BA-9258-6B506BF4C696}" destId="{FA76652F-3C3E-4079-B631-EC2A06CE87BE}" srcOrd="1" destOrd="0" parTransId="{7E3F3B19-9BC3-48E6-9B0E-F3F08FB96DCB}" sibTransId="{C0EA9AD3-7922-4757-8F4E-151AB89725F8}"/>
    <dgm:cxn modelId="{F92184D1-7594-4E17-8B4E-58EBC25532AF}" type="presOf" srcId="{CB75870A-1C6A-46BA-9258-6B506BF4C696}" destId="{0B0D4B6C-585E-4659-979B-5369CB150464}" srcOrd="0" destOrd="0" presId="urn:microsoft.com/office/officeart/2016/7/layout/VerticalSolidActionList"/>
    <dgm:cxn modelId="{02852DD6-9D9F-42CE-80F0-F8085550AFD3}" type="presOf" srcId="{900E2FDF-CA41-4431-9FCA-9DA3E2B7DB41}" destId="{9857DEE8-B97A-4B0C-B008-DF7209CFD00C}" srcOrd="0" destOrd="0" presId="urn:microsoft.com/office/officeart/2016/7/layout/VerticalSolidActionList"/>
    <dgm:cxn modelId="{3868BFDE-E8D6-4D6F-9C52-B7BF1C8F90C9}" type="presOf" srcId="{1B67E4BF-1537-4634-8B4A-3B95FED2B44F}" destId="{DA2B3EB1-0681-416D-AF3A-176BE3C9D215}" srcOrd="0" destOrd="0" presId="urn:microsoft.com/office/officeart/2016/7/layout/VerticalSolidActionList"/>
    <dgm:cxn modelId="{7889E9EF-CB4A-4B28-9729-115A2FDEA7DF}" type="presOf" srcId="{3DA465E7-4DEB-4053-8994-752A31304959}" destId="{77A2B3CF-9769-47E5-A4A4-B322963277AC}" srcOrd="0" destOrd="0" presId="urn:microsoft.com/office/officeart/2016/7/layout/VerticalSolidActionList"/>
    <dgm:cxn modelId="{F840A4FB-C08B-47B5-A614-356387F7BE67}" type="presOf" srcId="{4D536E92-486B-4A12-8B2F-0AAE1AC7BAFC}" destId="{8987BB7A-2898-435C-9F08-F86734F52FEC}" srcOrd="0" destOrd="0" presId="urn:microsoft.com/office/officeart/2016/7/layout/VerticalSolidActionList"/>
    <dgm:cxn modelId="{B1F64636-951C-40C6-948A-5A0DCD24B34E}" type="presParOf" srcId="{0B0D4B6C-585E-4659-979B-5369CB150464}" destId="{139914AD-3161-4901-9819-1C8D95452C4E}" srcOrd="0" destOrd="0" presId="urn:microsoft.com/office/officeart/2016/7/layout/VerticalSolidActionList"/>
    <dgm:cxn modelId="{747676AF-F599-47DF-8803-02DC08020895}" type="presParOf" srcId="{139914AD-3161-4901-9819-1C8D95452C4E}" destId="{DA2B3EB1-0681-416D-AF3A-176BE3C9D215}" srcOrd="0" destOrd="0" presId="urn:microsoft.com/office/officeart/2016/7/layout/VerticalSolidActionList"/>
    <dgm:cxn modelId="{E2DAC83A-7E8D-4996-A9BE-E6042F433B2E}" type="presParOf" srcId="{139914AD-3161-4901-9819-1C8D95452C4E}" destId="{8987BB7A-2898-435C-9F08-F86734F52FEC}" srcOrd="1" destOrd="0" presId="urn:microsoft.com/office/officeart/2016/7/layout/VerticalSolidActionList"/>
    <dgm:cxn modelId="{86ECCD33-A366-47BB-8B09-CC8B473EF37F}" type="presParOf" srcId="{0B0D4B6C-585E-4659-979B-5369CB150464}" destId="{0565CFDD-F39C-405C-B8F4-B17C043D5393}" srcOrd="1" destOrd="0" presId="urn:microsoft.com/office/officeart/2016/7/layout/VerticalSolidActionList"/>
    <dgm:cxn modelId="{E89E8DA3-74C2-4C82-AE3A-B3729BFA4466}" type="presParOf" srcId="{0B0D4B6C-585E-4659-979B-5369CB150464}" destId="{13E03B5A-68F9-43AF-B485-328967757A58}" srcOrd="2" destOrd="0" presId="urn:microsoft.com/office/officeart/2016/7/layout/VerticalSolidActionList"/>
    <dgm:cxn modelId="{624B155E-B6CC-448D-8735-D38C4801DA00}" type="presParOf" srcId="{13E03B5A-68F9-43AF-B485-328967757A58}" destId="{A160A385-F735-4A70-93A5-31A05BA2F569}" srcOrd="0" destOrd="0" presId="urn:microsoft.com/office/officeart/2016/7/layout/VerticalSolidActionList"/>
    <dgm:cxn modelId="{951644C3-822A-4611-B134-1B272627DA03}" type="presParOf" srcId="{13E03B5A-68F9-43AF-B485-328967757A58}" destId="{77A2B3CF-9769-47E5-A4A4-B322963277AC}" srcOrd="1" destOrd="0" presId="urn:microsoft.com/office/officeart/2016/7/layout/VerticalSolidActionList"/>
    <dgm:cxn modelId="{E747BA4F-72F5-4195-927A-CBD845A6E6CF}" type="presParOf" srcId="{0B0D4B6C-585E-4659-979B-5369CB150464}" destId="{3D33B4BA-1791-48F3-AA88-051C77FF5DAE}" srcOrd="3" destOrd="0" presId="urn:microsoft.com/office/officeart/2016/7/layout/VerticalSolidActionList"/>
    <dgm:cxn modelId="{9806417B-ABC9-4EA9-BF68-B72570549CA8}" type="presParOf" srcId="{0B0D4B6C-585E-4659-979B-5369CB150464}" destId="{BBB3D976-296D-4979-8BCE-3F63BFF5CCD7}" srcOrd="4" destOrd="0" presId="urn:microsoft.com/office/officeart/2016/7/layout/VerticalSolidActionList"/>
    <dgm:cxn modelId="{4C6D3666-288D-48FF-B655-ED4797376FDC}" type="presParOf" srcId="{BBB3D976-296D-4979-8BCE-3F63BFF5CCD7}" destId="{C73F5EFE-493B-4423-B971-1F222968C274}" srcOrd="0" destOrd="0" presId="urn:microsoft.com/office/officeart/2016/7/layout/VerticalSolidActionList"/>
    <dgm:cxn modelId="{E973D039-C72A-4EE4-97B0-E15235E4F5DC}" type="presParOf" srcId="{BBB3D976-296D-4979-8BCE-3F63BFF5CCD7}" destId="{9857DEE8-B97A-4B0C-B008-DF7209CFD00C}"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1A3D52-E636-4C88-AA3E-B539B8DAE9D8}"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n-US"/>
        </a:p>
      </dgm:t>
    </dgm:pt>
    <dgm:pt modelId="{FE055B11-06CB-457D-A45F-28F56C000CB5}">
      <dgm:prSet/>
      <dgm:spPr/>
      <dgm:t>
        <a:bodyPr/>
        <a:lstStyle/>
        <a:p>
          <a:r>
            <a:rPr lang="en-US" dirty="0">
              <a:latin typeface="Arial" panose="020B0604020202020204" pitchFamily="34" charset="0"/>
              <a:cs typeface="Arial" panose="020B0604020202020204" pitchFamily="34" charset="0"/>
            </a:rPr>
            <a:t>Review</a:t>
          </a:r>
        </a:p>
      </dgm:t>
    </dgm:pt>
    <dgm:pt modelId="{2E67D5E8-AEBE-4246-9ED4-20B07BD75E28}" type="parTrans" cxnId="{FA6B578C-A0BE-4366-AA2C-76F996EE1313}">
      <dgm:prSet/>
      <dgm:spPr/>
      <dgm:t>
        <a:bodyPr/>
        <a:lstStyle/>
        <a:p>
          <a:endParaRPr lang="en-US"/>
        </a:p>
      </dgm:t>
    </dgm:pt>
    <dgm:pt modelId="{E1ABC537-9CDB-4E64-9A21-2D34C7324544}" type="sibTrans" cxnId="{FA6B578C-A0BE-4366-AA2C-76F996EE1313}">
      <dgm:prSet/>
      <dgm:spPr/>
      <dgm:t>
        <a:bodyPr/>
        <a:lstStyle/>
        <a:p>
          <a:endParaRPr lang="en-US"/>
        </a:p>
      </dgm:t>
    </dgm:pt>
    <dgm:pt modelId="{B6C59CBE-3684-4848-85A0-9A840E2CE59A}">
      <dgm:prSet/>
      <dgm:spPr/>
      <dgm:t>
        <a:bodyPr/>
        <a:lstStyle/>
        <a:p>
          <a:r>
            <a:rPr lang="en-US" dirty="0">
              <a:latin typeface="Arial" panose="020B0604020202020204" pitchFamily="34" charset="0"/>
              <a:cs typeface="Arial" panose="020B0604020202020204" pitchFamily="34" charset="0"/>
            </a:rPr>
            <a:t>Plan</a:t>
          </a:r>
        </a:p>
      </dgm:t>
    </dgm:pt>
    <dgm:pt modelId="{6CCC304A-7775-4704-8E29-F629F85DD4F2}" type="parTrans" cxnId="{2C641143-CFA0-4905-A9D0-7220BFCD1836}">
      <dgm:prSet/>
      <dgm:spPr/>
      <dgm:t>
        <a:bodyPr/>
        <a:lstStyle/>
        <a:p>
          <a:endParaRPr lang="en-US"/>
        </a:p>
      </dgm:t>
    </dgm:pt>
    <dgm:pt modelId="{8292F683-FFCC-4756-8678-6811C96A10AB}" type="sibTrans" cxnId="{2C641143-CFA0-4905-A9D0-7220BFCD1836}">
      <dgm:prSet/>
      <dgm:spPr/>
      <dgm:t>
        <a:bodyPr/>
        <a:lstStyle/>
        <a:p>
          <a:endParaRPr lang="en-US"/>
        </a:p>
      </dgm:t>
    </dgm:pt>
    <dgm:pt modelId="{A9830105-3B07-4B7C-B876-D9D1897118C8}">
      <dgm:prSet/>
      <dgm:spPr/>
      <dgm:t>
        <a:bodyPr/>
        <a:lstStyle/>
        <a:p>
          <a:r>
            <a:rPr lang="en-US" dirty="0">
              <a:latin typeface="Arial" panose="020B0604020202020204" pitchFamily="34" charset="0"/>
              <a:cs typeface="Arial" panose="020B0604020202020204" pitchFamily="34" charset="0"/>
            </a:rPr>
            <a:t>Shop</a:t>
          </a:r>
        </a:p>
      </dgm:t>
    </dgm:pt>
    <dgm:pt modelId="{7597E07C-04CD-438B-96CA-E0F6424E26FE}" type="parTrans" cxnId="{2439FC7B-BC3C-4675-A7BA-8D37A3919AEB}">
      <dgm:prSet/>
      <dgm:spPr/>
      <dgm:t>
        <a:bodyPr/>
        <a:lstStyle/>
        <a:p>
          <a:endParaRPr lang="en-US"/>
        </a:p>
      </dgm:t>
    </dgm:pt>
    <dgm:pt modelId="{5DFDB989-A5D2-4DBA-BEF8-37701FD11B2D}" type="sibTrans" cxnId="{2439FC7B-BC3C-4675-A7BA-8D37A3919AEB}">
      <dgm:prSet/>
      <dgm:spPr/>
      <dgm:t>
        <a:bodyPr/>
        <a:lstStyle/>
        <a:p>
          <a:endParaRPr lang="en-US"/>
        </a:p>
      </dgm:t>
    </dgm:pt>
    <dgm:pt modelId="{1D03FDF4-0DD1-4EFF-A040-5A9CEAE2D033}" type="pres">
      <dgm:prSet presAssocID="{411A3D52-E636-4C88-AA3E-B539B8DAE9D8}" presName="linearFlow" presStyleCnt="0">
        <dgm:presLayoutVars>
          <dgm:resizeHandles val="exact"/>
        </dgm:presLayoutVars>
      </dgm:prSet>
      <dgm:spPr/>
    </dgm:pt>
    <dgm:pt modelId="{9B0C75CF-A836-4005-B194-1DA28B25C69C}" type="pres">
      <dgm:prSet presAssocID="{FE055B11-06CB-457D-A45F-28F56C000CB5}" presName="node" presStyleLbl="node1" presStyleIdx="0" presStyleCnt="3">
        <dgm:presLayoutVars>
          <dgm:bulletEnabled val="1"/>
        </dgm:presLayoutVars>
      </dgm:prSet>
      <dgm:spPr/>
    </dgm:pt>
    <dgm:pt modelId="{1DF8E697-BEFE-4401-AD12-6817EEB6FA2F}" type="pres">
      <dgm:prSet presAssocID="{E1ABC537-9CDB-4E64-9A21-2D34C7324544}" presName="sibTrans" presStyleLbl="sibTrans2D1" presStyleIdx="0" presStyleCnt="2"/>
      <dgm:spPr/>
    </dgm:pt>
    <dgm:pt modelId="{2A8B14D9-7421-432D-96B9-3E269B23E1AA}" type="pres">
      <dgm:prSet presAssocID="{E1ABC537-9CDB-4E64-9A21-2D34C7324544}" presName="connectorText" presStyleLbl="sibTrans2D1" presStyleIdx="0" presStyleCnt="2"/>
      <dgm:spPr/>
    </dgm:pt>
    <dgm:pt modelId="{1DDB68C0-949C-4210-A283-CF1F46762316}" type="pres">
      <dgm:prSet presAssocID="{B6C59CBE-3684-4848-85A0-9A840E2CE59A}" presName="node" presStyleLbl="node1" presStyleIdx="1" presStyleCnt="3">
        <dgm:presLayoutVars>
          <dgm:bulletEnabled val="1"/>
        </dgm:presLayoutVars>
      </dgm:prSet>
      <dgm:spPr/>
    </dgm:pt>
    <dgm:pt modelId="{F5C43A0A-CC5C-4CD6-8EE1-041F0B15D47F}" type="pres">
      <dgm:prSet presAssocID="{8292F683-FFCC-4756-8678-6811C96A10AB}" presName="sibTrans" presStyleLbl="sibTrans2D1" presStyleIdx="1" presStyleCnt="2"/>
      <dgm:spPr/>
    </dgm:pt>
    <dgm:pt modelId="{9ED8FACE-D7C8-4287-A599-98A2A3850BCA}" type="pres">
      <dgm:prSet presAssocID="{8292F683-FFCC-4756-8678-6811C96A10AB}" presName="connectorText" presStyleLbl="sibTrans2D1" presStyleIdx="1" presStyleCnt="2"/>
      <dgm:spPr/>
    </dgm:pt>
    <dgm:pt modelId="{7D160880-9B4E-42B9-8438-839FFCF7FB4C}" type="pres">
      <dgm:prSet presAssocID="{A9830105-3B07-4B7C-B876-D9D1897118C8}" presName="node" presStyleLbl="node1" presStyleIdx="2" presStyleCnt="3">
        <dgm:presLayoutVars>
          <dgm:bulletEnabled val="1"/>
        </dgm:presLayoutVars>
      </dgm:prSet>
      <dgm:spPr/>
    </dgm:pt>
  </dgm:ptLst>
  <dgm:cxnLst>
    <dgm:cxn modelId="{C3696C0C-F729-43C7-9BCB-487F15896B0F}" type="presOf" srcId="{FE055B11-06CB-457D-A45F-28F56C000CB5}" destId="{9B0C75CF-A836-4005-B194-1DA28B25C69C}" srcOrd="0" destOrd="0" presId="urn:microsoft.com/office/officeart/2005/8/layout/process2"/>
    <dgm:cxn modelId="{67EC1C2E-C814-406F-B744-0601910917B1}" type="presOf" srcId="{E1ABC537-9CDB-4E64-9A21-2D34C7324544}" destId="{2A8B14D9-7421-432D-96B9-3E269B23E1AA}" srcOrd="1" destOrd="0" presId="urn:microsoft.com/office/officeart/2005/8/layout/process2"/>
    <dgm:cxn modelId="{A8798E5E-3014-4EF2-8A77-3425693DA9B4}" type="presOf" srcId="{411A3D52-E636-4C88-AA3E-B539B8DAE9D8}" destId="{1D03FDF4-0DD1-4EFF-A040-5A9CEAE2D033}" srcOrd="0" destOrd="0" presId="urn:microsoft.com/office/officeart/2005/8/layout/process2"/>
    <dgm:cxn modelId="{2C641143-CFA0-4905-A9D0-7220BFCD1836}" srcId="{411A3D52-E636-4C88-AA3E-B539B8DAE9D8}" destId="{B6C59CBE-3684-4848-85A0-9A840E2CE59A}" srcOrd="1" destOrd="0" parTransId="{6CCC304A-7775-4704-8E29-F629F85DD4F2}" sibTransId="{8292F683-FFCC-4756-8678-6811C96A10AB}"/>
    <dgm:cxn modelId="{F021C051-9519-488D-94DC-4EEAE7A80489}" type="presOf" srcId="{B6C59CBE-3684-4848-85A0-9A840E2CE59A}" destId="{1DDB68C0-949C-4210-A283-CF1F46762316}" srcOrd="0" destOrd="0" presId="urn:microsoft.com/office/officeart/2005/8/layout/process2"/>
    <dgm:cxn modelId="{92E36273-81AD-4BDD-85D6-21572A4E7DE9}" type="presOf" srcId="{E1ABC537-9CDB-4E64-9A21-2D34C7324544}" destId="{1DF8E697-BEFE-4401-AD12-6817EEB6FA2F}" srcOrd="0" destOrd="0" presId="urn:microsoft.com/office/officeart/2005/8/layout/process2"/>
    <dgm:cxn modelId="{8CAD1855-096C-44CB-AE9D-CC902033812A}" type="presOf" srcId="{8292F683-FFCC-4756-8678-6811C96A10AB}" destId="{9ED8FACE-D7C8-4287-A599-98A2A3850BCA}" srcOrd="1" destOrd="0" presId="urn:microsoft.com/office/officeart/2005/8/layout/process2"/>
    <dgm:cxn modelId="{2439FC7B-BC3C-4675-A7BA-8D37A3919AEB}" srcId="{411A3D52-E636-4C88-AA3E-B539B8DAE9D8}" destId="{A9830105-3B07-4B7C-B876-D9D1897118C8}" srcOrd="2" destOrd="0" parTransId="{7597E07C-04CD-438B-96CA-E0F6424E26FE}" sibTransId="{5DFDB989-A5D2-4DBA-BEF8-37701FD11B2D}"/>
    <dgm:cxn modelId="{FA6B578C-A0BE-4366-AA2C-76F996EE1313}" srcId="{411A3D52-E636-4C88-AA3E-B539B8DAE9D8}" destId="{FE055B11-06CB-457D-A45F-28F56C000CB5}" srcOrd="0" destOrd="0" parTransId="{2E67D5E8-AEBE-4246-9ED4-20B07BD75E28}" sibTransId="{E1ABC537-9CDB-4E64-9A21-2D34C7324544}"/>
    <dgm:cxn modelId="{3125E4AD-1077-4A4E-9858-5C585BD33062}" type="presOf" srcId="{8292F683-FFCC-4756-8678-6811C96A10AB}" destId="{F5C43A0A-CC5C-4CD6-8EE1-041F0B15D47F}" srcOrd="0" destOrd="0" presId="urn:microsoft.com/office/officeart/2005/8/layout/process2"/>
    <dgm:cxn modelId="{A78B4BEA-EA41-466A-BA37-4851EA572262}" type="presOf" srcId="{A9830105-3B07-4B7C-B876-D9D1897118C8}" destId="{7D160880-9B4E-42B9-8438-839FFCF7FB4C}" srcOrd="0" destOrd="0" presId="urn:microsoft.com/office/officeart/2005/8/layout/process2"/>
    <dgm:cxn modelId="{362D0949-D604-499D-ABE8-B4CE66177444}" type="presParOf" srcId="{1D03FDF4-0DD1-4EFF-A040-5A9CEAE2D033}" destId="{9B0C75CF-A836-4005-B194-1DA28B25C69C}" srcOrd="0" destOrd="0" presId="urn:microsoft.com/office/officeart/2005/8/layout/process2"/>
    <dgm:cxn modelId="{F3F442DF-0A10-4C63-9657-995524236A31}" type="presParOf" srcId="{1D03FDF4-0DD1-4EFF-A040-5A9CEAE2D033}" destId="{1DF8E697-BEFE-4401-AD12-6817EEB6FA2F}" srcOrd="1" destOrd="0" presId="urn:microsoft.com/office/officeart/2005/8/layout/process2"/>
    <dgm:cxn modelId="{342ACB04-1699-4352-977C-982AEA30B051}" type="presParOf" srcId="{1DF8E697-BEFE-4401-AD12-6817EEB6FA2F}" destId="{2A8B14D9-7421-432D-96B9-3E269B23E1AA}" srcOrd="0" destOrd="0" presId="urn:microsoft.com/office/officeart/2005/8/layout/process2"/>
    <dgm:cxn modelId="{6B712E55-8E46-4E89-9971-9BBAD5783030}" type="presParOf" srcId="{1D03FDF4-0DD1-4EFF-A040-5A9CEAE2D033}" destId="{1DDB68C0-949C-4210-A283-CF1F46762316}" srcOrd="2" destOrd="0" presId="urn:microsoft.com/office/officeart/2005/8/layout/process2"/>
    <dgm:cxn modelId="{5AB45BCE-069D-4B46-8324-12406925985B}" type="presParOf" srcId="{1D03FDF4-0DD1-4EFF-A040-5A9CEAE2D033}" destId="{F5C43A0A-CC5C-4CD6-8EE1-041F0B15D47F}" srcOrd="3" destOrd="0" presId="urn:microsoft.com/office/officeart/2005/8/layout/process2"/>
    <dgm:cxn modelId="{AB5131E6-6C68-42DA-8F19-49BBA20B7441}" type="presParOf" srcId="{F5C43A0A-CC5C-4CD6-8EE1-041F0B15D47F}" destId="{9ED8FACE-D7C8-4287-A599-98A2A3850BCA}" srcOrd="0" destOrd="0" presId="urn:microsoft.com/office/officeart/2005/8/layout/process2"/>
    <dgm:cxn modelId="{3D4847B3-6489-48B9-B766-DD51CB1DE728}" type="presParOf" srcId="{1D03FDF4-0DD1-4EFF-A040-5A9CEAE2D033}" destId="{7D160880-9B4E-42B9-8438-839FFCF7FB4C}" srcOrd="4" destOrd="0" presId="urn:microsoft.com/office/officeart/2005/8/layout/process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B398003-D8DD-4A26-9407-B732A3866255}"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D53D7B1E-2839-4E76-8AC5-73F39B930DE8}">
      <dgm:prSet/>
      <dgm:spPr>
        <a:solidFill>
          <a:schemeClr val="accent6">
            <a:lumMod val="75000"/>
          </a:schemeClr>
        </a:solidFill>
      </dgm:spPr>
      <dgm:t>
        <a:bodyPr/>
        <a:lstStyle/>
        <a:p>
          <a:r>
            <a:rPr lang="en-US" dirty="0"/>
            <a:t>Grains</a:t>
          </a:r>
        </a:p>
      </dgm:t>
    </dgm:pt>
    <dgm:pt modelId="{2846EE67-CBC6-4AD4-896B-54AC42AE074D}" type="parTrans" cxnId="{DF4921C8-BFA6-463B-BB4D-C47DAA16B018}">
      <dgm:prSet/>
      <dgm:spPr/>
      <dgm:t>
        <a:bodyPr/>
        <a:lstStyle/>
        <a:p>
          <a:endParaRPr lang="en-US"/>
        </a:p>
      </dgm:t>
    </dgm:pt>
    <dgm:pt modelId="{57903D88-EE2E-4660-B598-845D955D2F3D}" type="sibTrans" cxnId="{DF4921C8-BFA6-463B-BB4D-C47DAA16B018}">
      <dgm:prSet/>
      <dgm:spPr/>
      <dgm:t>
        <a:bodyPr/>
        <a:lstStyle/>
        <a:p>
          <a:endParaRPr lang="en-US"/>
        </a:p>
      </dgm:t>
    </dgm:pt>
    <dgm:pt modelId="{BA4F4ABF-6460-442F-B697-443E1D77630A}">
      <dgm:prSet/>
      <dgm:spPr>
        <a:solidFill>
          <a:srgbClr val="7030A0"/>
        </a:solidFill>
      </dgm:spPr>
      <dgm:t>
        <a:bodyPr/>
        <a:lstStyle/>
        <a:p>
          <a:r>
            <a:rPr lang="en-US" dirty="0"/>
            <a:t>Protein Foods</a:t>
          </a:r>
        </a:p>
      </dgm:t>
    </dgm:pt>
    <dgm:pt modelId="{0A67BF5D-FA77-4B5D-BBE1-659ACA7A5C1C}" type="parTrans" cxnId="{FA11FEBE-3287-4B35-82FA-5483EC3B2FDB}">
      <dgm:prSet/>
      <dgm:spPr/>
      <dgm:t>
        <a:bodyPr/>
        <a:lstStyle/>
        <a:p>
          <a:endParaRPr lang="en-US"/>
        </a:p>
      </dgm:t>
    </dgm:pt>
    <dgm:pt modelId="{52A017A4-9CDB-4CC0-A9AB-5060EC513996}" type="sibTrans" cxnId="{FA11FEBE-3287-4B35-82FA-5483EC3B2FDB}">
      <dgm:prSet/>
      <dgm:spPr/>
      <dgm:t>
        <a:bodyPr/>
        <a:lstStyle/>
        <a:p>
          <a:endParaRPr lang="en-US"/>
        </a:p>
      </dgm:t>
    </dgm:pt>
    <dgm:pt modelId="{6BC71E31-247D-4E6D-9589-A2BF3238BE0C}">
      <dgm:prSet/>
      <dgm:spPr>
        <a:solidFill>
          <a:schemeClr val="tx2">
            <a:lumMod val="60000"/>
            <a:lumOff val="40000"/>
          </a:schemeClr>
        </a:solidFill>
      </dgm:spPr>
      <dgm:t>
        <a:bodyPr/>
        <a:lstStyle/>
        <a:p>
          <a:r>
            <a:rPr lang="en-US" dirty="0"/>
            <a:t>Dairy</a:t>
          </a:r>
        </a:p>
      </dgm:t>
    </dgm:pt>
    <dgm:pt modelId="{F0D2E546-A6F2-4FD3-A97B-A47A840A9F00}" type="parTrans" cxnId="{BED1E3BF-24E4-4A19-949B-3346FF6F7FCF}">
      <dgm:prSet/>
      <dgm:spPr/>
      <dgm:t>
        <a:bodyPr/>
        <a:lstStyle/>
        <a:p>
          <a:endParaRPr lang="en-US"/>
        </a:p>
      </dgm:t>
    </dgm:pt>
    <dgm:pt modelId="{FE52CA89-2D95-403A-B326-AB8167EB0B5E}" type="sibTrans" cxnId="{BED1E3BF-24E4-4A19-949B-3346FF6F7FCF}">
      <dgm:prSet/>
      <dgm:spPr/>
      <dgm:t>
        <a:bodyPr/>
        <a:lstStyle/>
        <a:p>
          <a:endParaRPr lang="en-US"/>
        </a:p>
      </dgm:t>
    </dgm:pt>
    <dgm:pt modelId="{90042A6B-C246-4CFC-9548-A3C5748A97AD}">
      <dgm:prSet/>
      <dgm:spPr>
        <a:solidFill>
          <a:srgbClr val="C00000"/>
        </a:solidFill>
      </dgm:spPr>
      <dgm:t>
        <a:bodyPr/>
        <a:lstStyle/>
        <a:p>
          <a:r>
            <a:rPr lang="en-US" dirty="0"/>
            <a:t>Other</a:t>
          </a:r>
        </a:p>
      </dgm:t>
    </dgm:pt>
    <dgm:pt modelId="{1987D616-E586-4EE6-997E-7D7D7161AA7C}" type="parTrans" cxnId="{C8FFCE66-7E00-4F3E-89D3-06D770FB6A9E}">
      <dgm:prSet/>
      <dgm:spPr/>
      <dgm:t>
        <a:bodyPr/>
        <a:lstStyle/>
        <a:p>
          <a:endParaRPr lang="en-US"/>
        </a:p>
      </dgm:t>
    </dgm:pt>
    <dgm:pt modelId="{3C345506-7942-4618-99CB-B5147F66AB4E}" type="sibTrans" cxnId="{C8FFCE66-7E00-4F3E-89D3-06D770FB6A9E}">
      <dgm:prSet/>
      <dgm:spPr/>
      <dgm:t>
        <a:bodyPr/>
        <a:lstStyle/>
        <a:p>
          <a:endParaRPr lang="en-US"/>
        </a:p>
      </dgm:t>
    </dgm:pt>
    <dgm:pt modelId="{7A2944BC-6B8E-48F8-BA9A-0A4C2171263B}">
      <dgm:prSet custT="1"/>
      <dgm:spPr>
        <a:solidFill>
          <a:schemeClr val="accent3">
            <a:lumMod val="50000"/>
          </a:schemeClr>
        </a:solidFill>
      </dgm:spPr>
      <dgm:t>
        <a:bodyPr/>
        <a:lstStyle/>
        <a:p>
          <a:pPr algn="ctr"/>
          <a:r>
            <a:rPr lang="en-US" sz="3600" dirty="0"/>
            <a:t>Fruits and Vegetables</a:t>
          </a:r>
        </a:p>
      </dgm:t>
    </dgm:pt>
    <dgm:pt modelId="{25BD7B33-0335-405B-B4F5-05BBB9DD7770}" type="sibTrans" cxnId="{F881C1C4-7A0F-481F-8E08-539081818B51}">
      <dgm:prSet/>
      <dgm:spPr/>
      <dgm:t>
        <a:bodyPr/>
        <a:lstStyle/>
        <a:p>
          <a:endParaRPr lang="en-US"/>
        </a:p>
      </dgm:t>
    </dgm:pt>
    <dgm:pt modelId="{8112BE35-47DA-4F85-9A85-8CE12496BF10}" type="parTrans" cxnId="{F881C1C4-7A0F-481F-8E08-539081818B51}">
      <dgm:prSet/>
      <dgm:spPr/>
      <dgm:t>
        <a:bodyPr/>
        <a:lstStyle/>
        <a:p>
          <a:endParaRPr lang="en-US"/>
        </a:p>
      </dgm:t>
    </dgm:pt>
    <dgm:pt modelId="{3EA67D0A-CE1D-4202-AC5B-8A9C40F7D8D9}" type="pres">
      <dgm:prSet presAssocID="{8B398003-D8DD-4A26-9407-B732A3866255}" presName="Name0" presStyleCnt="0">
        <dgm:presLayoutVars>
          <dgm:dir/>
          <dgm:animLvl val="lvl"/>
          <dgm:resizeHandles val="exact"/>
        </dgm:presLayoutVars>
      </dgm:prSet>
      <dgm:spPr/>
    </dgm:pt>
    <dgm:pt modelId="{EE839E2C-8E63-415F-847A-53F865F8064C}" type="pres">
      <dgm:prSet presAssocID="{7A2944BC-6B8E-48F8-BA9A-0A4C2171263B}" presName="linNode" presStyleCnt="0"/>
      <dgm:spPr/>
    </dgm:pt>
    <dgm:pt modelId="{9AB0C8A7-F561-4DFD-BC16-33C66FEB2ECF}" type="pres">
      <dgm:prSet presAssocID="{7A2944BC-6B8E-48F8-BA9A-0A4C2171263B}" presName="parentText" presStyleLbl="node1" presStyleIdx="0" presStyleCnt="5" custScaleX="53221" custScaleY="38632" custLinFactX="-11078" custLinFactNeighborX="-100000" custLinFactNeighborY="-3211">
        <dgm:presLayoutVars>
          <dgm:chMax val="1"/>
          <dgm:bulletEnabled val="1"/>
        </dgm:presLayoutVars>
      </dgm:prSet>
      <dgm:spPr/>
    </dgm:pt>
    <dgm:pt modelId="{659D1C8A-7BF1-4400-9C7F-753C7A334864}" type="pres">
      <dgm:prSet presAssocID="{25BD7B33-0335-405B-B4F5-05BBB9DD7770}" presName="sp" presStyleCnt="0"/>
      <dgm:spPr/>
    </dgm:pt>
    <dgm:pt modelId="{EC0BC0B6-5B4D-4B4E-B25A-0BCEA42C685A}" type="pres">
      <dgm:prSet presAssocID="{D53D7B1E-2839-4E76-8AC5-73F39B930DE8}" presName="linNode" presStyleCnt="0"/>
      <dgm:spPr/>
    </dgm:pt>
    <dgm:pt modelId="{33308677-0DB4-4E72-A173-62D1AE7ECF63}" type="pres">
      <dgm:prSet presAssocID="{D53D7B1E-2839-4E76-8AC5-73F39B930DE8}" presName="parentText" presStyleLbl="node1" presStyleIdx="1" presStyleCnt="5" custScaleX="49020" custScaleY="39265" custLinFactNeighborX="-51145" custLinFactNeighborY="-55965">
        <dgm:presLayoutVars>
          <dgm:chMax val="1"/>
          <dgm:bulletEnabled val="1"/>
        </dgm:presLayoutVars>
      </dgm:prSet>
      <dgm:spPr/>
    </dgm:pt>
    <dgm:pt modelId="{822D0B04-6B51-417F-B0D7-0670A8207215}" type="pres">
      <dgm:prSet presAssocID="{57903D88-EE2E-4660-B598-845D955D2F3D}" presName="sp" presStyleCnt="0"/>
      <dgm:spPr/>
    </dgm:pt>
    <dgm:pt modelId="{5C803146-D6F8-41FE-96A1-19A3A578BCEF}" type="pres">
      <dgm:prSet presAssocID="{BA4F4ABF-6460-442F-B697-443E1D77630A}" presName="linNode" presStyleCnt="0"/>
      <dgm:spPr/>
    </dgm:pt>
    <dgm:pt modelId="{2FFB751F-83A8-4620-A7ED-3BFE200BC5AC}" type="pres">
      <dgm:prSet presAssocID="{BA4F4ABF-6460-442F-B697-443E1D77630A}" presName="parentText" presStyleLbl="node1" presStyleIdx="2" presStyleCnt="5" custScaleX="49020" custScaleY="39093" custLinFactY="-7490" custLinFactNeighborX="6399" custLinFactNeighborY="-100000">
        <dgm:presLayoutVars>
          <dgm:chMax val="1"/>
          <dgm:bulletEnabled val="1"/>
        </dgm:presLayoutVars>
      </dgm:prSet>
      <dgm:spPr/>
    </dgm:pt>
    <dgm:pt modelId="{661C75CF-C949-411B-96A8-F4DCB221A3EF}" type="pres">
      <dgm:prSet presAssocID="{52A017A4-9CDB-4CC0-A9AB-5060EC513996}" presName="sp" presStyleCnt="0"/>
      <dgm:spPr/>
    </dgm:pt>
    <dgm:pt modelId="{A02FDFFB-3E20-408D-8FBC-BBB7DF008D9F}" type="pres">
      <dgm:prSet presAssocID="{6BC71E31-247D-4E6D-9589-A2BF3238BE0C}" presName="linNode" presStyleCnt="0"/>
      <dgm:spPr/>
    </dgm:pt>
    <dgm:pt modelId="{AE8C62A8-2162-4FD1-B0CD-EA884397921A}" type="pres">
      <dgm:prSet presAssocID="{6BC71E31-247D-4E6D-9589-A2BF3238BE0C}" presName="parentText" presStyleLbl="node1" presStyleIdx="3" presStyleCnt="5" custScaleX="49020" custScaleY="38412" custLinFactY="-69839" custLinFactNeighborX="60810" custLinFactNeighborY="-100000">
        <dgm:presLayoutVars>
          <dgm:chMax val="1"/>
          <dgm:bulletEnabled val="1"/>
        </dgm:presLayoutVars>
      </dgm:prSet>
      <dgm:spPr/>
    </dgm:pt>
    <dgm:pt modelId="{449E0863-382C-4368-8690-666BF9634FBC}" type="pres">
      <dgm:prSet presAssocID="{FE52CA89-2D95-403A-B326-AB8167EB0B5E}" presName="sp" presStyleCnt="0"/>
      <dgm:spPr/>
    </dgm:pt>
    <dgm:pt modelId="{8DFE55FB-BFC2-486F-9EE7-1C9CF2FD95E1}" type="pres">
      <dgm:prSet presAssocID="{90042A6B-C246-4CFC-9548-A3C5748A97AD}" presName="linNode" presStyleCnt="0"/>
      <dgm:spPr/>
    </dgm:pt>
    <dgm:pt modelId="{C315A7A5-5620-40E0-AA42-A4FFB03A603F}" type="pres">
      <dgm:prSet presAssocID="{90042A6B-C246-4CFC-9548-A3C5748A97AD}" presName="parentText" presStyleLbl="node1" presStyleIdx="4" presStyleCnt="5" custScaleX="49020" custScaleY="38227" custLinFactX="15312" custLinFactY="-196661" custLinFactNeighborX="100000" custLinFactNeighborY="-200000">
        <dgm:presLayoutVars>
          <dgm:chMax val="1"/>
          <dgm:bulletEnabled val="1"/>
        </dgm:presLayoutVars>
      </dgm:prSet>
      <dgm:spPr/>
    </dgm:pt>
  </dgm:ptLst>
  <dgm:cxnLst>
    <dgm:cxn modelId="{C2169C15-C71C-41B6-840E-9536A288D494}" type="presOf" srcId="{7A2944BC-6B8E-48F8-BA9A-0A4C2171263B}" destId="{9AB0C8A7-F561-4DFD-BC16-33C66FEB2ECF}" srcOrd="0" destOrd="0" presId="urn:microsoft.com/office/officeart/2005/8/layout/vList5"/>
    <dgm:cxn modelId="{72D8C15E-03A0-4882-99D6-BAF0D1BE1CF5}" type="presOf" srcId="{6BC71E31-247D-4E6D-9589-A2BF3238BE0C}" destId="{AE8C62A8-2162-4FD1-B0CD-EA884397921A}" srcOrd="0" destOrd="0" presId="urn:microsoft.com/office/officeart/2005/8/layout/vList5"/>
    <dgm:cxn modelId="{C8FFCE66-7E00-4F3E-89D3-06D770FB6A9E}" srcId="{8B398003-D8DD-4A26-9407-B732A3866255}" destId="{90042A6B-C246-4CFC-9548-A3C5748A97AD}" srcOrd="4" destOrd="0" parTransId="{1987D616-E586-4EE6-997E-7D7D7161AA7C}" sibTransId="{3C345506-7942-4618-99CB-B5147F66AB4E}"/>
    <dgm:cxn modelId="{B8D0F382-3437-4D80-A961-CC409378A873}" type="presOf" srcId="{90042A6B-C246-4CFC-9548-A3C5748A97AD}" destId="{C315A7A5-5620-40E0-AA42-A4FFB03A603F}" srcOrd="0" destOrd="0" presId="urn:microsoft.com/office/officeart/2005/8/layout/vList5"/>
    <dgm:cxn modelId="{BDB0A789-3B7E-4738-A231-F009181DC0BF}" type="presOf" srcId="{8B398003-D8DD-4A26-9407-B732A3866255}" destId="{3EA67D0A-CE1D-4202-AC5B-8A9C40F7D8D9}" srcOrd="0" destOrd="0" presId="urn:microsoft.com/office/officeart/2005/8/layout/vList5"/>
    <dgm:cxn modelId="{EC9971B2-3FC3-431B-A60A-1DBA5DDDDAAE}" type="presOf" srcId="{D53D7B1E-2839-4E76-8AC5-73F39B930DE8}" destId="{33308677-0DB4-4E72-A173-62D1AE7ECF63}" srcOrd="0" destOrd="0" presId="urn:microsoft.com/office/officeart/2005/8/layout/vList5"/>
    <dgm:cxn modelId="{DAB717B5-6450-4A87-9883-E620B5C7C2BA}" type="presOf" srcId="{BA4F4ABF-6460-442F-B697-443E1D77630A}" destId="{2FFB751F-83A8-4620-A7ED-3BFE200BC5AC}" srcOrd="0" destOrd="0" presId="urn:microsoft.com/office/officeart/2005/8/layout/vList5"/>
    <dgm:cxn modelId="{FA11FEBE-3287-4B35-82FA-5483EC3B2FDB}" srcId="{8B398003-D8DD-4A26-9407-B732A3866255}" destId="{BA4F4ABF-6460-442F-B697-443E1D77630A}" srcOrd="2" destOrd="0" parTransId="{0A67BF5D-FA77-4B5D-BBE1-659ACA7A5C1C}" sibTransId="{52A017A4-9CDB-4CC0-A9AB-5060EC513996}"/>
    <dgm:cxn modelId="{BED1E3BF-24E4-4A19-949B-3346FF6F7FCF}" srcId="{8B398003-D8DD-4A26-9407-B732A3866255}" destId="{6BC71E31-247D-4E6D-9589-A2BF3238BE0C}" srcOrd="3" destOrd="0" parTransId="{F0D2E546-A6F2-4FD3-A97B-A47A840A9F00}" sibTransId="{FE52CA89-2D95-403A-B326-AB8167EB0B5E}"/>
    <dgm:cxn modelId="{F881C1C4-7A0F-481F-8E08-539081818B51}" srcId="{8B398003-D8DD-4A26-9407-B732A3866255}" destId="{7A2944BC-6B8E-48F8-BA9A-0A4C2171263B}" srcOrd="0" destOrd="0" parTransId="{8112BE35-47DA-4F85-9A85-8CE12496BF10}" sibTransId="{25BD7B33-0335-405B-B4F5-05BBB9DD7770}"/>
    <dgm:cxn modelId="{DF4921C8-BFA6-463B-BB4D-C47DAA16B018}" srcId="{8B398003-D8DD-4A26-9407-B732A3866255}" destId="{D53D7B1E-2839-4E76-8AC5-73F39B930DE8}" srcOrd="1" destOrd="0" parTransId="{2846EE67-CBC6-4AD4-896B-54AC42AE074D}" sibTransId="{57903D88-EE2E-4660-B598-845D955D2F3D}"/>
    <dgm:cxn modelId="{67DD27D5-BAB5-49A6-A3B4-5695D0B74569}" type="presParOf" srcId="{3EA67D0A-CE1D-4202-AC5B-8A9C40F7D8D9}" destId="{EE839E2C-8E63-415F-847A-53F865F8064C}" srcOrd="0" destOrd="0" presId="urn:microsoft.com/office/officeart/2005/8/layout/vList5"/>
    <dgm:cxn modelId="{0814FB00-D96D-4928-84F4-1DA8E3D2B762}" type="presParOf" srcId="{EE839E2C-8E63-415F-847A-53F865F8064C}" destId="{9AB0C8A7-F561-4DFD-BC16-33C66FEB2ECF}" srcOrd="0" destOrd="0" presId="urn:microsoft.com/office/officeart/2005/8/layout/vList5"/>
    <dgm:cxn modelId="{E4CE2518-CB56-432B-9AB2-BAA5FA9C194E}" type="presParOf" srcId="{3EA67D0A-CE1D-4202-AC5B-8A9C40F7D8D9}" destId="{659D1C8A-7BF1-4400-9C7F-753C7A334864}" srcOrd="1" destOrd="0" presId="urn:microsoft.com/office/officeart/2005/8/layout/vList5"/>
    <dgm:cxn modelId="{DA21C6AE-F85A-478E-A17E-F7020315C574}" type="presParOf" srcId="{3EA67D0A-CE1D-4202-AC5B-8A9C40F7D8D9}" destId="{EC0BC0B6-5B4D-4B4E-B25A-0BCEA42C685A}" srcOrd="2" destOrd="0" presId="urn:microsoft.com/office/officeart/2005/8/layout/vList5"/>
    <dgm:cxn modelId="{1B7DB0CD-9749-4E25-9AF7-D61315D4696C}" type="presParOf" srcId="{EC0BC0B6-5B4D-4B4E-B25A-0BCEA42C685A}" destId="{33308677-0DB4-4E72-A173-62D1AE7ECF63}" srcOrd="0" destOrd="0" presId="urn:microsoft.com/office/officeart/2005/8/layout/vList5"/>
    <dgm:cxn modelId="{89745398-16C0-4FF8-A672-C3591022434E}" type="presParOf" srcId="{3EA67D0A-CE1D-4202-AC5B-8A9C40F7D8D9}" destId="{822D0B04-6B51-417F-B0D7-0670A8207215}" srcOrd="3" destOrd="0" presId="urn:microsoft.com/office/officeart/2005/8/layout/vList5"/>
    <dgm:cxn modelId="{9094B920-AE63-401A-8C65-59FD9B90BABB}" type="presParOf" srcId="{3EA67D0A-CE1D-4202-AC5B-8A9C40F7D8D9}" destId="{5C803146-D6F8-41FE-96A1-19A3A578BCEF}" srcOrd="4" destOrd="0" presId="urn:microsoft.com/office/officeart/2005/8/layout/vList5"/>
    <dgm:cxn modelId="{7E38940F-0CC6-43DF-8B76-FAB33B37A1A0}" type="presParOf" srcId="{5C803146-D6F8-41FE-96A1-19A3A578BCEF}" destId="{2FFB751F-83A8-4620-A7ED-3BFE200BC5AC}" srcOrd="0" destOrd="0" presId="urn:microsoft.com/office/officeart/2005/8/layout/vList5"/>
    <dgm:cxn modelId="{F971150C-18BC-4629-996E-88381D6A3BA1}" type="presParOf" srcId="{3EA67D0A-CE1D-4202-AC5B-8A9C40F7D8D9}" destId="{661C75CF-C949-411B-96A8-F4DCB221A3EF}" srcOrd="5" destOrd="0" presId="urn:microsoft.com/office/officeart/2005/8/layout/vList5"/>
    <dgm:cxn modelId="{E1D5E0F3-5F6A-4440-B698-F0A94C6C68DD}" type="presParOf" srcId="{3EA67D0A-CE1D-4202-AC5B-8A9C40F7D8D9}" destId="{A02FDFFB-3E20-408D-8FBC-BBB7DF008D9F}" srcOrd="6" destOrd="0" presId="urn:microsoft.com/office/officeart/2005/8/layout/vList5"/>
    <dgm:cxn modelId="{7E96A653-86C3-4337-BFB2-5E3B768E946A}" type="presParOf" srcId="{A02FDFFB-3E20-408D-8FBC-BBB7DF008D9F}" destId="{AE8C62A8-2162-4FD1-B0CD-EA884397921A}" srcOrd="0" destOrd="0" presId="urn:microsoft.com/office/officeart/2005/8/layout/vList5"/>
    <dgm:cxn modelId="{BD9BAC3F-ED4E-4EC9-855C-CE62E840394F}" type="presParOf" srcId="{3EA67D0A-CE1D-4202-AC5B-8A9C40F7D8D9}" destId="{449E0863-382C-4368-8690-666BF9634FBC}" srcOrd="7" destOrd="0" presId="urn:microsoft.com/office/officeart/2005/8/layout/vList5"/>
    <dgm:cxn modelId="{C8CA2AE5-18A8-4018-A74F-24B7B5323C2C}" type="presParOf" srcId="{3EA67D0A-CE1D-4202-AC5B-8A9C40F7D8D9}" destId="{8DFE55FB-BFC2-486F-9EE7-1C9CF2FD95E1}" srcOrd="8" destOrd="0" presId="urn:microsoft.com/office/officeart/2005/8/layout/vList5"/>
    <dgm:cxn modelId="{768903AD-BDEA-427A-96E5-12D461DEA1F7}" type="presParOf" srcId="{8DFE55FB-BFC2-486F-9EE7-1C9CF2FD95E1}" destId="{C315A7A5-5620-40E0-AA42-A4FFB03A603F}" srcOrd="0"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87BB7A-2898-435C-9F08-F86734F52FEC}">
      <dsp:nvSpPr>
        <dsp:cNvPr id="0" name=""/>
        <dsp:cNvSpPr/>
      </dsp:nvSpPr>
      <dsp:spPr>
        <a:xfrm>
          <a:off x="2042160" y="0"/>
          <a:ext cx="8168640" cy="285571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8494" tIns="725351" rIns="158494" bIns="725351" numCol="1" spcCol="1270" anchor="ctr" anchorCtr="0">
          <a:noAutofit/>
        </a:bodyPr>
        <a:lstStyle/>
        <a:p>
          <a:pPr marL="0" lvl="0" indent="0" algn="l" defTabSz="1600200">
            <a:lnSpc>
              <a:spcPct val="100000"/>
            </a:lnSpc>
            <a:spcBef>
              <a:spcPct val="0"/>
            </a:spcBef>
            <a:spcAft>
              <a:spcPct val="35000"/>
            </a:spcAft>
            <a:buNone/>
          </a:pPr>
          <a:r>
            <a:rPr lang="en-US" sz="3600" kern="1200" dirty="0">
              <a:latin typeface="Arial" panose="020B0604020202020204" pitchFamily="34" charset="0"/>
              <a:cs typeface="Arial" panose="020B0604020202020204" pitchFamily="34" charset="0"/>
            </a:rPr>
            <a:t>Learn how to plan affordable, healthy meals using WIC-approved foods</a:t>
          </a:r>
        </a:p>
      </dsp:txBody>
      <dsp:txXfrm>
        <a:off x="2042160" y="0"/>
        <a:ext cx="8168640" cy="2855714"/>
      </dsp:txXfrm>
    </dsp:sp>
    <dsp:sp modelId="{DA2B3EB1-0681-416D-AF3A-176BE3C9D215}">
      <dsp:nvSpPr>
        <dsp:cNvPr id="0" name=""/>
        <dsp:cNvSpPr/>
      </dsp:nvSpPr>
      <dsp:spPr>
        <a:xfrm>
          <a:off x="0" y="2786"/>
          <a:ext cx="2042160" cy="2855714"/>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8064" tIns="282081" rIns="108064" bIns="282081" numCol="1" spcCol="1270" anchor="ctr" anchorCtr="0">
          <a:noAutofit/>
        </a:bodyPr>
        <a:lstStyle/>
        <a:p>
          <a:pPr marL="0" lvl="0" indent="0" algn="ctr" defTabSz="1600200">
            <a:lnSpc>
              <a:spcPct val="100000"/>
            </a:lnSpc>
            <a:spcBef>
              <a:spcPct val="0"/>
            </a:spcBef>
            <a:spcAft>
              <a:spcPct val="35000"/>
            </a:spcAft>
            <a:buNone/>
          </a:pPr>
          <a:r>
            <a:rPr lang="en-US" sz="3600" kern="1200" dirty="0">
              <a:latin typeface="Arial" panose="020B0604020202020204" pitchFamily="34" charset="0"/>
              <a:cs typeface="Arial" panose="020B0604020202020204" pitchFamily="34" charset="0"/>
            </a:rPr>
            <a:t>Learn</a:t>
          </a:r>
        </a:p>
      </dsp:txBody>
      <dsp:txXfrm>
        <a:off x="0" y="2786"/>
        <a:ext cx="2042160" cy="2855714"/>
      </dsp:txXfrm>
    </dsp:sp>
    <dsp:sp modelId="{77A2B3CF-9769-47E5-A4A4-B322963277AC}">
      <dsp:nvSpPr>
        <dsp:cNvPr id="0" name=""/>
        <dsp:cNvSpPr/>
      </dsp:nvSpPr>
      <dsp:spPr>
        <a:xfrm>
          <a:off x="2042160" y="3029842"/>
          <a:ext cx="8168640" cy="285571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8494" tIns="725351" rIns="158494" bIns="725351" numCol="1" spcCol="1270" anchor="ctr" anchorCtr="0">
          <a:noAutofit/>
        </a:bodyPr>
        <a:lstStyle/>
        <a:p>
          <a:pPr marL="0" lvl="0" indent="0" algn="l" defTabSz="1600200">
            <a:lnSpc>
              <a:spcPct val="100000"/>
            </a:lnSpc>
            <a:spcBef>
              <a:spcPct val="0"/>
            </a:spcBef>
            <a:spcAft>
              <a:spcPct val="35000"/>
            </a:spcAft>
            <a:buNone/>
          </a:pPr>
          <a:r>
            <a:rPr lang="en-US" sz="3600" kern="1200" dirty="0">
              <a:latin typeface="Arial" panose="020B0604020202020204" pitchFamily="34" charset="0"/>
              <a:cs typeface="Arial" panose="020B0604020202020204" pitchFamily="34" charset="0"/>
            </a:rPr>
            <a:t>Create smart shopping strategies to make the most of your WIC benefits</a:t>
          </a:r>
        </a:p>
      </dsp:txBody>
      <dsp:txXfrm>
        <a:off x="2042160" y="3029842"/>
        <a:ext cx="8168640" cy="2855714"/>
      </dsp:txXfrm>
    </dsp:sp>
    <dsp:sp modelId="{A160A385-F735-4A70-93A5-31A05BA2F569}">
      <dsp:nvSpPr>
        <dsp:cNvPr id="0" name=""/>
        <dsp:cNvSpPr/>
      </dsp:nvSpPr>
      <dsp:spPr>
        <a:xfrm>
          <a:off x="0" y="3029842"/>
          <a:ext cx="2042160" cy="2855714"/>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8064" tIns="282081" rIns="108064" bIns="282081" numCol="1" spcCol="1270" anchor="ctr" anchorCtr="0">
          <a:noAutofit/>
        </a:bodyPr>
        <a:lstStyle/>
        <a:p>
          <a:pPr marL="0" lvl="0" indent="0" algn="ctr" defTabSz="1600200">
            <a:lnSpc>
              <a:spcPct val="100000"/>
            </a:lnSpc>
            <a:spcBef>
              <a:spcPct val="0"/>
            </a:spcBef>
            <a:spcAft>
              <a:spcPct val="35000"/>
            </a:spcAft>
            <a:buNone/>
          </a:pPr>
          <a:r>
            <a:rPr lang="en-US" sz="3600" kern="1200" dirty="0">
              <a:latin typeface="Arial" panose="020B0604020202020204" pitchFamily="34" charset="0"/>
              <a:cs typeface="Arial" panose="020B0604020202020204" pitchFamily="34" charset="0"/>
            </a:rPr>
            <a:t>Create</a:t>
          </a:r>
        </a:p>
      </dsp:txBody>
      <dsp:txXfrm>
        <a:off x="0" y="3029842"/>
        <a:ext cx="2042160" cy="2855714"/>
      </dsp:txXfrm>
    </dsp:sp>
    <dsp:sp modelId="{9857DEE8-B97A-4B0C-B008-DF7209CFD00C}">
      <dsp:nvSpPr>
        <dsp:cNvPr id="0" name=""/>
        <dsp:cNvSpPr/>
      </dsp:nvSpPr>
      <dsp:spPr>
        <a:xfrm>
          <a:off x="2042160" y="6056899"/>
          <a:ext cx="8168640" cy="285571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8494" tIns="725351" rIns="158494" bIns="725351" numCol="1" spcCol="1270" anchor="ctr" anchorCtr="0">
          <a:noAutofit/>
        </a:bodyPr>
        <a:lstStyle/>
        <a:p>
          <a:pPr marL="0" lvl="0" indent="0" algn="l" defTabSz="1600200">
            <a:lnSpc>
              <a:spcPct val="100000"/>
            </a:lnSpc>
            <a:spcBef>
              <a:spcPct val="0"/>
            </a:spcBef>
            <a:spcAft>
              <a:spcPct val="35000"/>
            </a:spcAft>
            <a:buNone/>
          </a:pPr>
          <a:r>
            <a:rPr lang="en-US" sz="3600" kern="1200" dirty="0">
              <a:latin typeface="Arial" panose="020B0604020202020204" pitchFamily="34" charset="0"/>
              <a:cs typeface="Arial" panose="020B0604020202020204" pitchFamily="34" charset="0"/>
            </a:rPr>
            <a:t>Discover practical ways to save money while choosing nutritious foods for your families.</a:t>
          </a:r>
        </a:p>
      </dsp:txBody>
      <dsp:txXfrm>
        <a:off x="2042160" y="6056899"/>
        <a:ext cx="8168640" cy="2855714"/>
      </dsp:txXfrm>
    </dsp:sp>
    <dsp:sp modelId="{C73F5EFE-493B-4423-B971-1F222968C274}">
      <dsp:nvSpPr>
        <dsp:cNvPr id="0" name=""/>
        <dsp:cNvSpPr/>
      </dsp:nvSpPr>
      <dsp:spPr>
        <a:xfrm>
          <a:off x="0" y="6056899"/>
          <a:ext cx="2042160" cy="2855714"/>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8064" tIns="282081" rIns="108064" bIns="282081" numCol="1" spcCol="1270" anchor="ctr" anchorCtr="0">
          <a:noAutofit/>
        </a:bodyPr>
        <a:lstStyle/>
        <a:p>
          <a:pPr marL="0" lvl="0" indent="0" algn="ctr" defTabSz="1600200">
            <a:lnSpc>
              <a:spcPct val="100000"/>
            </a:lnSpc>
            <a:spcBef>
              <a:spcPct val="0"/>
            </a:spcBef>
            <a:spcAft>
              <a:spcPct val="35000"/>
            </a:spcAft>
            <a:buNone/>
          </a:pPr>
          <a:r>
            <a:rPr lang="en-US" sz="3600" kern="1200" dirty="0">
              <a:latin typeface="Arial" panose="020B0604020202020204" pitchFamily="34" charset="0"/>
              <a:cs typeface="Arial" panose="020B0604020202020204" pitchFamily="34" charset="0"/>
            </a:rPr>
            <a:t>Discover</a:t>
          </a:r>
        </a:p>
      </dsp:txBody>
      <dsp:txXfrm>
        <a:off x="0" y="6056899"/>
        <a:ext cx="2042160" cy="28557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0C75CF-A836-4005-B194-1DA28B25C69C}">
      <dsp:nvSpPr>
        <dsp:cNvPr id="0" name=""/>
        <dsp:cNvSpPr/>
      </dsp:nvSpPr>
      <dsp:spPr>
        <a:xfrm>
          <a:off x="397186" y="0"/>
          <a:ext cx="3743581" cy="207976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latin typeface="Arial" panose="020B0604020202020204" pitchFamily="34" charset="0"/>
              <a:cs typeface="Arial" panose="020B0604020202020204" pitchFamily="34" charset="0"/>
            </a:rPr>
            <a:t>Review</a:t>
          </a:r>
        </a:p>
      </dsp:txBody>
      <dsp:txXfrm>
        <a:off x="458100" y="60914"/>
        <a:ext cx="3621753" cy="1957939"/>
      </dsp:txXfrm>
    </dsp:sp>
    <dsp:sp modelId="{1DF8E697-BEFE-4401-AD12-6817EEB6FA2F}">
      <dsp:nvSpPr>
        <dsp:cNvPr id="0" name=""/>
        <dsp:cNvSpPr/>
      </dsp:nvSpPr>
      <dsp:spPr>
        <a:xfrm rot="5400000">
          <a:off x="1879021" y="2131761"/>
          <a:ext cx="779912" cy="93589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33550">
            <a:lnSpc>
              <a:spcPct val="90000"/>
            </a:lnSpc>
            <a:spcBef>
              <a:spcPct val="0"/>
            </a:spcBef>
            <a:spcAft>
              <a:spcPct val="35000"/>
            </a:spcAft>
            <a:buNone/>
          </a:pPr>
          <a:endParaRPr lang="en-US" sz="3900" kern="1200"/>
        </a:p>
      </dsp:txBody>
      <dsp:txXfrm rot="-5400000">
        <a:off x="1988209" y="2209752"/>
        <a:ext cx="561537" cy="545938"/>
      </dsp:txXfrm>
    </dsp:sp>
    <dsp:sp modelId="{1DDB68C0-949C-4210-A283-CF1F46762316}">
      <dsp:nvSpPr>
        <dsp:cNvPr id="0" name=""/>
        <dsp:cNvSpPr/>
      </dsp:nvSpPr>
      <dsp:spPr>
        <a:xfrm>
          <a:off x="397186" y="3119651"/>
          <a:ext cx="3743581" cy="207976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latin typeface="Arial" panose="020B0604020202020204" pitchFamily="34" charset="0"/>
              <a:cs typeface="Arial" panose="020B0604020202020204" pitchFamily="34" charset="0"/>
            </a:rPr>
            <a:t>Plan</a:t>
          </a:r>
        </a:p>
      </dsp:txBody>
      <dsp:txXfrm>
        <a:off x="458100" y="3180565"/>
        <a:ext cx="3621753" cy="1957939"/>
      </dsp:txXfrm>
    </dsp:sp>
    <dsp:sp modelId="{F5C43A0A-CC5C-4CD6-8EE1-041F0B15D47F}">
      <dsp:nvSpPr>
        <dsp:cNvPr id="0" name=""/>
        <dsp:cNvSpPr/>
      </dsp:nvSpPr>
      <dsp:spPr>
        <a:xfrm rot="5400000">
          <a:off x="1879021" y="5251412"/>
          <a:ext cx="779912" cy="93589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33550">
            <a:lnSpc>
              <a:spcPct val="90000"/>
            </a:lnSpc>
            <a:spcBef>
              <a:spcPct val="0"/>
            </a:spcBef>
            <a:spcAft>
              <a:spcPct val="35000"/>
            </a:spcAft>
            <a:buNone/>
          </a:pPr>
          <a:endParaRPr lang="en-US" sz="3900" kern="1200"/>
        </a:p>
      </dsp:txBody>
      <dsp:txXfrm rot="-5400000">
        <a:off x="1988209" y="5329403"/>
        <a:ext cx="561537" cy="545938"/>
      </dsp:txXfrm>
    </dsp:sp>
    <dsp:sp modelId="{7D160880-9B4E-42B9-8438-839FFCF7FB4C}">
      <dsp:nvSpPr>
        <dsp:cNvPr id="0" name=""/>
        <dsp:cNvSpPr/>
      </dsp:nvSpPr>
      <dsp:spPr>
        <a:xfrm>
          <a:off x="397186" y="6239302"/>
          <a:ext cx="3743581" cy="207976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latin typeface="Arial" panose="020B0604020202020204" pitchFamily="34" charset="0"/>
              <a:cs typeface="Arial" panose="020B0604020202020204" pitchFamily="34" charset="0"/>
            </a:rPr>
            <a:t>Shop</a:t>
          </a:r>
        </a:p>
      </dsp:txBody>
      <dsp:txXfrm>
        <a:off x="458100" y="6300216"/>
        <a:ext cx="3621753" cy="19579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B0C8A7-F561-4DFD-BC16-33C66FEB2ECF}">
      <dsp:nvSpPr>
        <dsp:cNvPr id="0" name=""/>
        <dsp:cNvSpPr/>
      </dsp:nvSpPr>
      <dsp:spPr>
        <a:xfrm>
          <a:off x="78371" y="0"/>
          <a:ext cx="3474697" cy="1621208"/>
        </a:xfrm>
        <a:prstGeom prst="roundRect">
          <a:avLst/>
        </a:prstGeom>
        <a:solidFill>
          <a:schemeClr val="accent3">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dirty="0"/>
            <a:t>Fruits and Vegetables</a:t>
          </a:r>
        </a:p>
      </dsp:txBody>
      <dsp:txXfrm>
        <a:off x="157512" y="79141"/>
        <a:ext cx="3316415" cy="1462926"/>
      </dsp:txXfrm>
    </dsp:sp>
    <dsp:sp modelId="{33308677-0DB4-4E72-A173-62D1AE7ECF63}">
      <dsp:nvSpPr>
        <dsp:cNvPr id="0" name=""/>
        <dsp:cNvSpPr/>
      </dsp:nvSpPr>
      <dsp:spPr>
        <a:xfrm>
          <a:off x="3991282" y="0"/>
          <a:ext cx="3200422" cy="1647772"/>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5260" tIns="87630" rIns="175260" bIns="87630" numCol="1" spcCol="1270" anchor="ctr" anchorCtr="0">
          <a:noAutofit/>
        </a:bodyPr>
        <a:lstStyle/>
        <a:p>
          <a:pPr marL="0" lvl="0" indent="0" algn="ctr" defTabSz="2044700">
            <a:lnSpc>
              <a:spcPct val="90000"/>
            </a:lnSpc>
            <a:spcBef>
              <a:spcPct val="0"/>
            </a:spcBef>
            <a:spcAft>
              <a:spcPct val="35000"/>
            </a:spcAft>
            <a:buNone/>
          </a:pPr>
          <a:r>
            <a:rPr lang="en-US" sz="4600" kern="1200" dirty="0"/>
            <a:t>Grains</a:t>
          </a:r>
        </a:p>
      </dsp:txBody>
      <dsp:txXfrm>
        <a:off x="4071720" y="80438"/>
        <a:ext cx="3039546" cy="1486896"/>
      </dsp:txXfrm>
    </dsp:sp>
    <dsp:sp modelId="{2FFB751F-83A8-4620-A7ED-3BFE200BC5AC}">
      <dsp:nvSpPr>
        <dsp:cNvPr id="0" name=""/>
        <dsp:cNvSpPr/>
      </dsp:nvSpPr>
      <dsp:spPr>
        <a:xfrm>
          <a:off x="7748219" y="0"/>
          <a:ext cx="3200422" cy="1640554"/>
        </a:xfrm>
        <a:prstGeom prst="roundRect">
          <a:avLst/>
        </a:prstGeom>
        <a:solidFill>
          <a:srgbClr val="7030A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5260" tIns="87630" rIns="175260" bIns="87630" numCol="1" spcCol="1270" anchor="ctr" anchorCtr="0">
          <a:noAutofit/>
        </a:bodyPr>
        <a:lstStyle/>
        <a:p>
          <a:pPr marL="0" lvl="0" indent="0" algn="ctr" defTabSz="2044700">
            <a:lnSpc>
              <a:spcPct val="90000"/>
            </a:lnSpc>
            <a:spcBef>
              <a:spcPct val="0"/>
            </a:spcBef>
            <a:spcAft>
              <a:spcPct val="35000"/>
            </a:spcAft>
            <a:buNone/>
          </a:pPr>
          <a:r>
            <a:rPr lang="en-US" sz="4600" kern="1200" dirty="0"/>
            <a:t>Protein Foods</a:t>
          </a:r>
        </a:p>
      </dsp:txBody>
      <dsp:txXfrm>
        <a:off x="7828304" y="80085"/>
        <a:ext cx="3040252" cy="1480384"/>
      </dsp:txXfrm>
    </dsp:sp>
    <dsp:sp modelId="{AE8C62A8-2162-4FD1-B0CD-EA884397921A}">
      <dsp:nvSpPr>
        <dsp:cNvPr id="0" name=""/>
        <dsp:cNvSpPr/>
      </dsp:nvSpPr>
      <dsp:spPr>
        <a:xfrm>
          <a:off x="11300609" y="0"/>
          <a:ext cx="3200422" cy="1611975"/>
        </a:xfrm>
        <a:prstGeom prst="roundRect">
          <a:avLst/>
        </a:prstGeom>
        <a:solidFill>
          <a:schemeClr val="tx2">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5260" tIns="87630" rIns="175260" bIns="87630" numCol="1" spcCol="1270" anchor="ctr" anchorCtr="0">
          <a:noAutofit/>
        </a:bodyPr>
        <a:lstStyle/>
        <a:p>
          <a:pPr marL="0" lvl="0" indent="0" algn="ctr" defTabSz="2044700">
            <a:lnSpc>
              <a:spcPct val="90000"/>
            </a:lnSpc>
            <a:spcBef>
              <a:spcPct val="0"/>
            </a:spcBef>
            <a:spcAft>
              <a:spcPct val="35000"/>
            </a:spcAft>
            <a:buNone/>
          </a:pPr>
          <a:r>
            <a:rPr lang="en-US" sz="4600" kern="1200" dirty="0"/>
            <a:t>Dairy</a:t>
          </a:r>
        </a:p>
      </dsp:txBody>
      <dsp:txXfrm>
        <a:off x="11379299" y="78690"/>
        <a:ext cx="3043042" cy="1454595"/>
      </dsp:txXfrm>
    </dsp:sp>
    <dsp:sp modelId="{C315A7A5-5620-40E0-AA42-A4FFB03A603F}">
      <dsp:nvSpPr>
        <dsp:cNvPr id="0" name=""/>
        <dsp:cNvSpPr/>
      </dsp:nvSpPr>
      <dsp:spPr>
        <a:xfrm>
          <a:off x="14858941" y="0"/>
          <a:ext cx="3200422" cy="1604212"/>
        </a:xfrm>
        <a:prstGeom prst="roundRect">
          <a:avLst/>
        </a:prstGeom>
        <a:solidFill>
          <a:srgbClr val="C0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5260" tIns="87630" rIns="175260" bIns="87630" numCol="1" spcCol="1270" anchor="ctr" anchorCtr="0">
          <a:noAutofit/>
        </a:bodyPr>
        <a:lstStyle/>
        <a:p>
          <a:pPr marL="0" lvl="0" indent="0" algn="ctr" defTabSz="2044700">
            <a:lnSpc>
              <a:spcPct val="90000"/>
            </a:lnSpc>
            <a:spcBef>
              <a:spcPct val="0"/>
            </a:spcBef>
            <a:spcAft>
              <a:spcPct val="35000"/>
            </a:spcAft>
            <a:buNone/>
          </a:pPr>
          <a:r>
            <a:rPr lang="en-US" sz="4600" kern="1200" dirty="0"/>
            <a:t>Other</a:t>
          </a:r>
        </a:p>
      </dsp:txBody>
      <dsp:txXfrm>
        <a:off x="14937252" y="78311"/>
        <a:ext cx="3043800" cy="1447590"/>
      </dsp:txXfrm>
    </dsp:sp>
  </dsp:spTree>
</dsp:drawing>
</file>

<file path=ppt/diagrams/layout1.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64900695-A20B-422C-AA3C-EC12F26B781B}" type="datetimeFigureOut">
              <a:rPr lang="en-US" smtClean="0"/>
              <a:pPr/>
              <a:t>2/27/2025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C2A1733B-55E2-462C-81F2-355DBE96836F}" type="slidenum">
              <a:rPr lang="en-US" smtClean="0"/>
              <a:pPr/>
              <a:t>‹#›</a:t>
            </a:fld>
            <a:endParaRPr lang="en-US" dirty="0"/>
          </a:p>
        </p:txBody>
      </p:sp>
    </p:spTree>
    <p:extLst>
      <p:ext uri="{BB962C8B-B14F-4D97-AF65-F5344CB8AC3E}">
        <p14:creationId xmlns:p14="http://schemas.microsoft.com/office/powerpoint/2010/main" val="4738615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Welcome everyone! Today’s topic is Healthy Eating on a Budget, where will discuss planning and shopping. Healthy eating doesn’t have to be expensive or complicated and with a little planning and smart shopping you can make the most of your WIC benefits while feeding your family nutritious meals. </a:t>
            </a:r>
          </a:p>
        </p:txBody>
      </p:sp>
      <p:sp>
        <p:nvSpPr>
          <p:cNvPr id="4" name="Slide Number Placeholder 3"/>
          <p:cNvSpPr>
            <a:spLocks noGrp="1"/>
          </p:cNvSpPr>
          <p:nvPr>
            <p:ph type="sldNum" sz="quarter" idx="5"/>
          </p:nvPr>
        </p:nvSpPr>
        <p:spPr/>
        <p:txBody>
          <a:bodyPr/>
          <a:lstStyle/>
          <a:p>
            <a:fld id="{C2A1733B-55E2-462C-81F2-355DBE96836F}" type="slidenum">
              <a:rPr lang="en-US" smtClean="0"/>
              <a:t>1</a:t>
            </a:fld>
            <a:endParaRPr lang="en-US"/>
          </a:p>
        </p:txBody>
      </p:sp>
    </p:spTree>
    <p:extLst>
      <p:ext uri="{BB962C8B-B14F-4D97-AF65-F5344CB8AC3E}">
        <p14:creationId xmlns:p14="http://schemas.microsoft.com/office/powerpoint/2010/main" val="8169953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ea typeface="Calibri" panose="020F0502020204030204" pitchFamily="34" charset="0"/>
              </a:rPr>
              <a:t>SAY: Finding budget-friendly recipes and planning ahead can make healthy eating easier and more affordable.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ea typeface="Calibri" panose="020F0502020204030204" pitchFamily="34" charset="0"/>
              </a:rPr>
              <a:t>SAY: Start by looking for recipes that use simple, inexpensive ingredients you may already have at home, like beans, rice, canned vegetables, or eggs. Websites like the USDA’s MyPlate, WIC Works, or even quick online searches for ‘healthy budget meals’ can help you find ideas that fit your family’s needs. And don’t forget to ask family and friends for some of their favorite recipes! </a:t>
            </a:r>
            <a:r>
              <a:rPr lang="en-US" sz="1800" dirty="0">
                <a:effectLst/>
              </a:rPr>
              <a:t>Sometimes a simple recipe swap or suggestion can introduce you to something new and affordable.</a:t>
            </a:r>
            <a:endParaRPr lang="en-US" sz="1800" dirty="0">
              <a:effectLst/>
              <a:ea typeface="Calibri" panose="020F0502020204030204" pitchFamily="34" charset="0"/>
            </a:endParaRPr>
          </a:p>
          <a:p>
            <a:pPr marL="0" marR="0"/>
            <a:endParaRPr lang="en-US" sz="1800" dirty="0">
              <a:effectLst/>
              <a:ea typeface="Calibri" panose="020F0502020204030204" pitchFamily="34" charset="0"/>
            </a:endParaRPr>
          </a:p>
          <a:p>
            <a:pPr marL="0" marR="0"/>
            <a:r>
              <a:rPr lang="en-US" sz="1800" dirty="0">
                <a:effectLst/>
                <a:ea typeface="Calibri" panose="020F0502020204030204" pitchFamily="34" charset="0"/>
              </a:rPr>
              <a:t>SAY: Once you’ve picked a few recipes, make a list of the groceries you’ll need. Start by checking what you already have at home so you’re not buying duplicates. Then, write down only what’s missing. Sticking to your list at the store helps you stay on budget and avoid impulse purchases.</a:t>
            </a:r>
          </a:p>
          <a:p>
            <a:pPr marL="0" marR="0"/>
            <a:endParaRPr lang="en-US" sz="1800" dirty="0">
              <a:effectLst/>
              <a:ea typeface="Calibri" panose="020F0502020204030204" pitchFamily="34" charset="0"/>
            </a:endParaRPr>
          </a:p>
          <a:p>
            <a:pPr marL="0" marR="0"/>
            <a:r>
              <a:rPr lang="en-US" sz="1800" dirty="0">
                <a:effectLst/>
                <a:ea typeface="Calibri" panose="020F0502020204030204" pitchFamily="34" charset="0"/>
              </a:rPr>
              <a:t>SAY: Try to focus on recipes that use similar ingredients so nothing goes to waste. For example, if a recipe calls for spinach, look for other meals where you can use the rest of the bag, like in soups or omelets. Planning meals this way saves time, money, and effort, making it easier to stick to your goals.</a:t>
            </a:r>
          </a:p>
          <a:p>
            <a:pPr marL="0" lvl="0" indent="0">
              <a:spcAft>
                <a:spcPts val="0"/>
              </a:spcAft>
              <a:buFont typeface="+mj-lt"/>
              <a:buNone/>
              <a:tabLst>
                <a:tab pos="457200" algn="l"/>
              </a:tabLst>
            </a:pPr>
            <a:endParaRPr lang="en-US" dirty="0">
              <a:effectLst/>
            </a:endParaRPr>
          </a:p>
        </p:txBody>
      </p:sp>
      <p:sp>
        <p:nvSpPr>
          <p:cNvPr id="4" name="Slide Number Placeholder 3"/>
          <p:cNvSpPr>
            <a:spLocks noGrp="1"/>
          </p:cNvSpPr>
          <p:nvPr>
            <p:ph type="sldNum" sz="quarter" idx="5"/>
          </p:nvPr>
        </p:nvSpPr>
        <p:spPr/>
        <p:txBody>
          <a:bodyPr/>
          <a:lstStyle/>
          <a:p>
            <a:fld id="{C2A1733B-55E2-462C-81F2-355DBE96836F}" type="slidenum">
              <a:rPr lang="en-US" smtClean="0"/>
              <a:t>10</a:t>
            </a:fld>
            <a:endParaRPr lang="en-US"/>
          </a:p>
        </p:txBody>
      </p:sp>
    </p:spTree>
    <p:extLst>
      <p:ext uri="{BB962C8B-B14F-4D97-AF65-F5344CB8AC3E}">
        <p14:creationId xmlns:p14="http://schemas.microsoft.com/office/powerpoint/2010/main" val="882680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sz="1800" dirty="0">
                <a:effectLst/>
                <a:ea typeface="Calibri" panose="020F0502020204030204" pitchFamily="34" charset="0"/>
              </a:rPr>
              <a:t>SAY: </a:t>
            </a:r>
            <a:r>
              <a:rPr lang="en-US" b="0" dirty="0">
                <a:effectLst/>
              </a:rPr>
              <a:t>WIChealth.org and MyPlate are two trusted sources that </a:t>
            </a:r>
            <a:r>
              <a:rPr lang="en-US" dirty="0">
                <a:effectLst/>
              </a:rPr>
              <a:t>offer a variety of recipes, including family-friendly, budget-friendly, and nutritious options. You can search recipes by ingredient or meal type to find exactly what you need.</a:t>
            </a:r>
          </a:p>
          <a:p>
            <a:endParaRPr lang="en-US" sz="1800" dirty="0">
              <a:effectLst/>
              <a:ea typeface="Calibri" panose="020F0502020204030204" pitchFamily="34" charset="0"/>
            </a:endParaRPr>
          </a:p>
          <a:p>
            <a:r>
              <a:rPr lang="en-US" sz="1800" dirty="0">
                <a:effectLst/>
                <a:ea typeface="Calibri" panose="020F0502020204030204" pitchFamily="34" charset="0"/>
              </a:rPr>
              <a:t>SAY: Save your favorite recipes for the future. Keeping a small collection of tried-and-true meals makes planning faster and ensures you stick to healthy and affordable choices</a:t>
            </a:r>
            <a:endParaRPr lang="en-US" dirty="0"/>
          </a:p>
        </p:txBody>
      </p:sp>
      <p:sp>
        <p:nvSpPr>
          <p:cNvPr id="4" name="Slide Number Placeholder 3"/>
          <p:cNvSpPr>
            <a:spLocks noGrp="1"/>
          </p:cNvSpPr>
          <p:nvPr>
            <p:ph type="sldNum" sz="quarter" idx="5"/>
          </p:nvPr>
        </p:nvSpPr>
        <p:spPr/>
        <p:txBody>
          <a:bodyPr/>
          <a:lstStyle/>
          <a:p>
            <a:fld id="{C2A1733B-55E2-462C-81F2-355DBE96836F}" type="slidenum">
              <a:rPr lang="en-US" smtClean="0"/>
              <a:t>11</a:t>
            </a:fld>
            <a:endParaRPr lang="en-US"/>
          </a:p>
        </p:txBody>
      </p:sp>
    </p:spTree>
    <p:extLst>
      <p:ext uri="{BB962C8B-B14F-4D97-AF65-F5344CB8AC3E}">
        <p14:creationId xmlns:p14="http://schemas.microsoft.com/office/powerpoint/2010/main" val="164837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a:t>
            </a:r>
            <a:r>
              <a:rPr lang="en-US" dirty="0">
                <a:cs typeface="Arial" panose="020B0604020202020204" pitchFamily="34" charset="0"/>
              </a:rPr>
              <a:t>Check out this great sample meal plan from WICHealth! This sample uses affordable ingredients and includes foods from WIC benefits. It’s designed to show you simple planning can make meals both healthy and budget-friendly.</a:t>
            </a:r>
            <a:endParaRPr lang="en-US" dirty="0"/>
          </a:p>
          <a:p>
            <a:endParaRPr lang="en-US" dirty="0"/>
          </a:p>
          <a:p>
            <a:r>
              <a:rPr lang="en-US" i="1" dirty="0"/>
              <a:t>Note: If time allow you may want to demonstrate how to access this feature in </a:t>
            </a:r>
            <a:r>
              <a:rPr lang="en-US" i="1" dirty="0" err="1"/>
              <a:t>WIChealth</a:t>
            </a:r>
            <a:r>
              <a:rPr lang="en-US" i="1" dirty="0"/>
              <a:t>.</a:t>
            </a:r>
          </a:p>
        </p:txBody>
      </p:sp>
      <p:sp>
        <p:nvSpPr>
          <p:cNvPr id="4" name="Slide Number Placeholder 3"/>
          <p:cNvSpPr>
            <a:spLocks noGrp="1"/>
          </p:cNvSpPr>
          <p:nvPr>
            <p:ph type="sldNum" sz="quarter" idx="5"/>
          </p:nvPr>
        </p:nvSpPr>
        <p:spPr/>
        <p:txBody>
          <a:bodyPr/>
          <a:lstStyle/>
          <a:p>
            <a:fld id="{C2A1733B-55E2-462C-81F2-355DBE96836F}" type="slidenum">
              <a:rPr lang="en-US" smtClean="0"/>
              <a:t>12</a:t>
            </a:fld>
            <a:endParaRPr lang="en-US"/>
          </a:p>
        </p:txBody>
      </p:sp>
    </p:spTree>
    <p:extLst>
      <p:ext uri="{BB962C8B-B14F-4D97-AF65-F5344CB8AC3E}">
        <p14:creationId xmlns:p14="http://schemas.microsoft.com/office/powerpoint/2010/main" val="35852254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dirty="0"/>
              <a:t>SAY: </a:t>
            </a:r>
            <a:r>
              <a:rPr lang="en-US" sz="1800" dirty="0">
                <a:effectLst/>
                <a:ea typeface="Calibri" panose="020F0502020204030204" pitchFamily="34" charset="0"/>
              </a:rPr>
              <a:t>Now that you’ve planned your meals and found your recipes, it’s time to move on to the next step—creating your shopping list. Having a clear and organized list will help you stay on track, avoid impulse purchases, and ensure that you have everything you need for the week. </a:t>
            </a:r>
          </a:p>
          <a:p>
            <a:pPr marL="0" marR="0"/>
            <a:endParaRPr lang="en-US" sz="1800" dirty="0">
              <a:effectLst/>
              <a:ea typeface="Calibri" panose="020F0502020204030204" pitchFamily="34" charset="0"/>
            </a:endParaRPr>
          </a:p>
          <a:p>
            <a:pPr marL="0" marR="0"/>
            <a:r>
              <a:rPr lang="en-US" sz="1800" dirty="0">
                <a:effectLst/>
                <a:ea typeface="Calibri" panose="020F0502020204030204" pitchFamily="34" charset="0"/>
              </a:rPr>
              <a:t>SAY: First, start by writing down all the ingredients you’ll need for your meals and snacks. Be sure to list specific amounts to avoid buying too much or too little. This will help you stay organized and reduce waste.</a:t>
            </a:r>
          </a:p>
          <a:p>
            <a:pPr marL="0" marR="0"/>
            <a:r>
              <a:rPr lang="en-US" sz="1800" dirty="0">
                <a:effectLst/>
                <a:ea typeface="Calibri" panose="020F0502020204030204" pitchFamily="34" charset="0"/>
              </a:rPr>
              <a:t>SAY: Next, organize your list by sections, like produce, dairy, grains, and proteins. This way, when you’re in the store, you can go through each section without having to backtrack. It will save you time and make your shopping experience smoother.</a:t>
            </a:r>
          </a:p>
          <a:p>
            <a:pPr marL="0" marR="0"/>
            <a:endParaRPr lang="en-US" sz="1800" dirty="0">
              <a:effectLst/>
              <a:ea typeface="Calibri" panose="020F0502020204030204" pitchFamily="34" charset="0"/>
            </a:endParaRPr>
          </a:p>
          <a:p>
            <a:pPr marL="0" marR="0"/>
            <a:r>
              <a:rPr lang="en-US" sz="1800" dirty="0">
                <a:effectLst/>
                <a:ea typeface="Calibri" panose="020F0502020204030204" pitchFamily="34" charset="0"/>
              </a:rPr>
              <a:t>SAY: Don’t forget to include your WIC-approved foods! Your WIC benefits cover things like milk, whole grains, fruits, vegetables, and cheese. Make sure to check which of these items you’ll need, so you can maximize the value of your benefits and get the most out of your shopping.</a:t>
            </a:r>
          </a:p>
          <a:p>
            <a:pPr marL="0" marR="0"/>
            <a:endParaRPr lang="en-US" sz="1800" dirty="0">
              <a:effectLst/>
              <a:ea typeface="Calibri" panose="020F0502020204030204" pitchFamily="34" charset="0"/>
            </a:endParaRPr>
          </a:p>
          <a:p>
            <a:pPr marL="0" marR="0"/>
            <a:r>
              <a:rPr lang="en-US" sz="1800" dirty="0">
                <a:effectLst/>
                <a:ea typeface="Calibri" panose="020F0502020204030204" pitchFamily="34" charset="0"/>
              </a:rPr>
              <a:t>SAY: Finally, </a:t>
            </a:r>
            <a:endParaRPr lang="en-US" dirty="0"/>
          </a:p>
        </p:txBody>
      </p:sp>
      <p:sp>
        <p:nvSpPr>
          <p:cNvPr id="4" name="Slide Number Placeholder 3"/>
          <p:cNvSpPr>
            <a:spLocks noGrp="1"/>
          </p:cNvSpPr>
          <p:nvPr>
            <p:ph type="sldNum" sz="quarter" idx="5"/>
          </p:nvPr>
        </p:nvSpPr>
        <p:spPr/>
        <p:txBody>
          <a:bodyPr/>
          <a:lstStyle/>
          <a:p>
            <a:fld id="{C2A1733B-55E2-462C-81F2-355DBE96836F}" type="slidenum">
              <a:rPr lang="en-US" smtClean="0"/>
              <a:t>13</a:t>
            </a:fld>
            <a:endParaRPr lang="en-US"/>
          </a:p>
        </p:txBody>
      </p:sp>
    </p:spTree>
    <p:extLst>
      <p:ext uri="{BB962C8B-B14F-4D97-AF65-F5344CB8AC3E}">
        <p14:creationId xmlns:p14="http://schemas.microsoft.com/office/powerpoint/2010/main" val="22710716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Now that we have assessed our needs and have a plan of action, let’s move on to our final step of the process – shopping!</a:t>
            </a:r>
          </a:p>
          <a:p>
            <a:endParaRPr lang="en-US" dirty="0"/>
          </a:p>
          <a:p>
            <a:r>
              <a:rPr lang="en-US" dirty="0"/>
              <a:t>SAY: In this section, we’ll be discussing some of the little things you can do as you make your way around the grocery store that will save you big money. We’ll go through the store aisle by aisle and review what are some inexpensive (yet healthy) food options for you and your family. Lastly, we’ll touch on unit pricing, and how this simple trick can keep the cost of your grocery cart low. </a:t>
            </a:r>
          </a:p>
        </p:txBody>
      </p:sp>
      <p:sp>
        <p:nvSpPr>
          <p:cNvPr id="4" name="Slide Number Placeholder 3"/>
          <p:cNvSpPr>
            <a:spLocks noGrp="1"/>
          </p:cNvSpPr>
          <p:nvPr>
            <p:ph type="sldNum" sz="quarter" idx="5"/>
          </p:nvPr>
        </p:nvSpPr>
        <p:spPr/>
        <p:txBody>
          <a:bodyPr/>
          <a:lstStyle/>
          <a:p>
            <a:fld id="{C2A1733B-55E2-462C-81F2-355DBE96836F}" type="slidenum">
              <a:rPr lang="en-US" smtClean="0"/>
              <a:t>14</a:t>
            </a:fld>
            <a:endParaRPr lang="en-US"/>
          </a:p>
        </p:txBody>
      </p:sp>
    </p:spTree>
    <p:extLst>
      <p:ext uri="{BB962C8B-B14F-4D97-AF65-F5344CB8AC3E}">
        <p14:creationId xmlns:p14="http://schemas.microsoft.com/office/powerpoint/2010/main" val="7770049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There are a lot of little things we can do to save money while we shop. Here are a few tips:</a:t>
            </a:r>
          </a:p>
          <a:p>
            <a:endParaRPr lang="en-US" dirty="0"/>
          </a:p>
          <a:p>
            <a:pPr marL="0" marR="0"/>
            <a:r>
              <a:rPr lang="en-US" dirty="0"/>
              <a:t>SAY: Stick to your shopping list.</a:t>
            </a:r>
            <a:r>
              <a:rPr lang="en-US" sz="1200" dirty="0">
                <a:effectLst/>
                <a:ea typeface="Calibri" panose="020F0502020204030204" pitchFamily="34" charset="0"/>
              </a:rPr>
              <a:t> It's easy to grab items that aren’t on your list but only buying items on your shopping list will help you stay focused on what you need for your meals will help you avoid unnecessary purchases wasting money on things you don’t need.</a:t>
            </a:r>
          </a:p>
          <a:p>
            <a:pPr marL="0" indent="0">
              <a:lnSpc>
                <a:spcPct val="90000"/>
              </a:lnSpc>
              <a:buFont typeface="Arial" panose="020B0604020202020204" pitchFamily="34" charset="0"/>
              <a:buNone/>
            </a:pPr>
            <a:endParaRPr lang="en-US" sz="1200" dirty="0"/>
          </a:p>
          <a:p>
            <a:pPr marL="0" indent="0">
              <a:lnSpc>
                <a:spcPct val="90000"/>
              </a:lnSpc>
              <a:buFont typeface="Arial" panose="020B0604020202020204" pitchFamily="34" charset="0"/>
              <a:buNone/>
            </a:pPr>
            <a:r>
              <a:rPr lang="en-US" sz="1200" dirty="0"/>
              <a:t>SAY: Choose store brands</a:t>
            </a:r>
          </a:p>
          <a:p>
            <a:pPr marL="171450" indent="-171450">
              <a:lnSpc>
                <a:spcPct val="90000"/>
              </a:lnSpc>
              <a:buFont typeface="Arial" panose="020B0604020202020204" pitchFamily="34" charset="0"/>
              <a:buChar char="•"/>
            </a:pPr>
            <a:r>
              <a:rPr lang="en-US" sz="1200" dirty="0"/>
              <a:t>Store brands often provide the same quality at a lower cost</a:t>
            </a:r>
          </a:p>
          <a:p>
            <a:pPr marL="171450" indent="-171450">
              <a:lnSpc>
                <a:spcPct val="90000"/>
              </a:lnSpc>
              <a:buFont typeface="Arial" panose="020B0604020202020204" pitchFamily="34" charset="0"/>
              <a:buChar char="•"/>
            </a:pPr>
            <a:r>
              <a:rPr lang="en-US" sz="1200" dirty="0"/>
              <a:t>Use unit price to compare with other brands to confirm store brand offers better value (more on this later!)</a:t>
            </a:r>
          </a:p>
          <a:p>
            <a:pPr marL="171450" indent="-171450">
              <a:lnSpc>
                <a:spcPct val="90000"/>
              </a:lnSpc>
              <a:buFont typeface="Arial" panose="020B0604020202020204" pitchFamily="34" charset="0"/>
              <a:buChar char="•"/>
            </a:pPr>
            <a:r>
              <a:rPr lang="en-US" sz="1200" dirty="0"/>
              <a:t>Many WIC-approved foods are available in store-brand options</a:t>
            </a:r>
          </a:p>
          <a:p>
            <a:pPr marL="171450" indent="-171450">
              <a:lnSpc>
                <a:spcPct val="90000"/>
              </a:lnSpc>
              <a:buFont typeface="Arial" panose="020B0604020202020204" pitchFamily="34" charset="0"/>
              <a:buChar char="•"/>
            </a:pPr>
            <a:endParaRPr lang="en-US" sz="1200" dirty="0"/>
          </a:p>
          <a:p>
            <a:pPr marL="0" indent="0">
              <a:lnSpc>
                <a:spcPct val="90000"/>
              </a:lnSpc>
              <a:buFont typeface="Arial" panose="020B0604020202020204" pitchFamily="34" charset="0"/>
              <a:buNone/>
            </a:pPr>
            <a:r>
              <a:rPr lang="en-US" sz="1200" dirty="0"/>
              <a:t>SAY: Look for savings</a:t>
            </a:r>
          </a:p>
          <a:p>
            <a:pPr marL="171450" indent="-171450">
              <a:lnSpc>
                <a:spcPct val="90000"/>
              </a:lnSpc>
              <a:buFont typeface="Arial" panose="020B0604020202020204" pitchFamily="34" charset="0"/>
              <a:buChar char="•"/>
            </a:pPr>
            <a:r>
              <a:rPr lang="en-US" sz="1200" dirty="0"/>
              <a:t>Check store websites and apps for digital coupons</a:t>
            </a:r>
          </a:p>
          <a:p>
            <a:pPr marL="171450" indent="-171450">
              <a:lnSpc>
                <a:spcPct val="90000"/>
              </a:lnSpc>
              <a:buFont typeface="Arial" panose="020B0604020202020204" pitchFamily="34" charset="0"/>
              <a:buChar char="•"/>
            </a:pPr>
            <a:r>
              <a:rPr lang="en-US" sz="1200" dirty="0"/>
              <a:t>Look for weekly ads and markdowns on frequently used items and stock up on non-perishables when they’re on sale</a:t>
            </a:r>
          </a:p>
          <a:p>
            <a:pPr marL="171450" indent="-171450">
              <a:lnSpc>
                <a:spcPct val="90000"/>
              </a:lnSpc>
              <a:buFont typeface="Arial" panose="020B0604020202020204" pitchFamily="34" charset="0"/>
              <a:buChar char="•"/>
            </a:pPr>
            <a:r>
              <a:rPr lang="en-US" sz="1200" dirty="0"/>
              <a:t>Buy in bulk long-lasting foods like rice or canned goods. Only buy perishables in bulk if you will use them or freeze them before they expire</a:t>
            </a:r>
          </a:p>
          <a:p>
            <a:pPr marL="0" indent="0">
              <a:lnSpc>
                <a:spcPct val="90000"/>
              </a:lnSpc>
              <a:buFont typeface="Arial" panose="020B0604020202020204" pitchFamily="34" charset="0"/>
              <a:buNone/>
            </a:pPr>
            <a:endParaRPr lang="en-US" sz="1200" dirty="0"/>
          </a:p>
          <a:p>
            <a:pPr marL="171450" indent="-171450">
              <a:lnSpc>
                <a:spcPct val="90000"/>
              </a:lnSpc>
              <a:buFont typeface="Arial" panose="020B0604020202020204" pitchFamily="34" charset="0"/>
              <a:buChar char="•"/>
            </a:pPr>
            <a:endParaRPr lang="en-US" sz="1200" dirty="0"/>
          </a:p>
          <a:p>
            <a:endParaRPr lang="en-US" dirty="0"/>
          </a:p>
          <a:p>
            <a:endParaRPr lang="en-US" dirty="0"/>
          </a:p>
        </p:txBody>
      </p:sp>
      <p:sp>
        <p:nvSpPr>
          <p:cNvPr id="4" name="Slide Number Placeholder 3"/>
          <p:cNvSpPr>
            <a:spLocks noGrp="1"/>
          </p:cNvSpPr>
          <p:nvPr>
            <p:ph type="sldNum" sz="quarter" idx="5"/>
          </p:nvPr>
        </p:nvSpPr>
        <p:spPr/>
        <p:txBody>
          <a:bodyPr/>
          <a:lstStyle/>
          <a:p>
            <a:fld id="{C2A1733B-55E2-462C-81F2-355DBE96836F}" type="slidenum">
              <a:rPr lang="en-US" smtClean="0"/>
              <a:t>15</a:t>
            </a:fld>
            <a:endParaRPr lang="en-US"/>
          </a:p>
        </p:txBody>
      </p:sp>
    </p:spTree>
    <p:extLst>
      <p:ext uri="{BB962C8B-B14F-4D97-AF65-F5344CB8AC3E}">
        <p14:creationId xmlns:p14="http://schemas.microsoft.com/office/powerpoint/2010/main" val="38838312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Every section of the grocery store includes opportunities to save money and keep your family healthy. Let’s discuss a few from each section: </a:t>
            </a:r>
            <a:r>
              <a:rPr lang="en-US" i="1" dirty="0"/>
              <a:t>(click on one section at a time)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(Fruits and Vegetables) </a:t>
            </a:r>
            <a:r>
              <a:rPr lang="en-US" dirty="0"/>
              <a:t>SAY: In the produce section, look for in-season produce. This produce will often be cheaper and higher quality than out-of-season produce. </a:t>
            </a:r>
            <a:r>
              <a:rPr lang="en-US" sz="1200" dirty="0">
                <a:effectLst/>
              </a:rPr>
              <a:t>Be sure to b</a:t>
            </a:r>
            <a:r>
              <a:rPr lang="en-US" sz="1200" dirty="0">
                <a:effectLst/>
                <a:ea typeface="Calibri" panose="020F0502020204030204" pitchFamily="34" charset="0"/>
              </a:rPr>
              <a:t>uy only what you’ll use! </a:t>
            </a:r>
            <a:r>
              <a:rPr lang="en-US" dirty="0">
                <a:ea typeface="Calibri" panose="020F0502020204030204" pitchFamily="34" charset="0"/>
              </a:rPr>
              <a:t>Check the Seasonal Produce Guide to know what’s in season.</a:t>
            </a:r>
            <a:r>
              <a:rPr lang="en-US" sz="1200" dirty="0">
                <a:effectLst/>
                <a:ea typeface="Calibri" panose="020F0502020204030204" pitchFamily="34" charset="0"/>
              </a:rPr>
              <a:t> </a:t>
            </a:r>
            <a:r>
              <a:rPr lang="en-US" dirty="0"/>
              <a:t>You can also look through the canned and frozen fruit and vegetable aisles to see what items on your list may be available for a better price. Canned and frozen fruits and vegetables are often cheaper than fresh, last longer, and are just as healthy as their fresh counterparts. </a:t>
            </a:r>
          </a:p>
          <a:p>
            <a:endParaRPr lang="en-US" dirty="0"/>
          </a:p>
          <a:p>
            <a:r>
              <a:rPr lang="en-US" b="1" dirty="0"/>
              <a:t>(Grains) </a:t>
            </a:r>
            <a:r>
              <a:rPr lang="en-US" dirty="0"/>
              <a:t>SAY: Now let’s talk about grains. First choose whole grains whenever you can. Look for foods that list whole grains as their first ingredient such as whole wheat bread, brown rice or oatmeal. Whole grains are packed with fiber and nutrients that support overall health. Second frozen </a:t>
            </a:r>
            <a:r>
              <a:rPr lang="en-US" dirty="0" err="1"/>
              <a:t>wole</a:t>
            </a:r>
            <a:r>
              <a:rPr lang="en-US" dirty="0"/>
              <a:t> grains items like whole grain waffles or ready to hat brown rice can be a great time-saver and still provide a healthy, filling option for your meals.</a:t>
            </a:r>
          </a:p>
          <a:p>
            <a:endParaRPr lang="en-US" dirty="0"/>
          </a:p>
          <a:p>
            <a:pPr marL="0" marR="0" lvl="0" indent="0">
              <a:spcBef>
                <a:spcPts val="0"/>
              </a:spcBef>
              <a:spcAft>
                <a:spcPts val="0"/>
              </a:spcAft>
              <a:buSzPts val="1000"/>
              <a:buFont typeface="Symbol" panose="05050102010706020507" pitchFamily="18" charset="2"/>
              <a:buNone/>
              <a:tabLst>
                <a:tab pos="457200" algn="l"/>
              </a:tabLst>
            </a:pPr>
            <a:r>
              <a:rPr lang="en-US" b="1" dirty="0"/>
              <a:t>(Protein Foods) </a:t>
            </a:r>
          </a:p>
          <a:p>
            <a:pPr marL="0" marR="0" lvl="0" indent="0">
              <a:spcBef>
                <a:spcPts val="0"/>
              </a:spcBef>
              <a:spcAft>
                <a:spcPts val="0"/>
              </a:spcAft>
              <a:buSzPts val="1000"/>
              <a:buFont typeface="Symbol" panose="05050102010706020507" pitchFamily="18" charset="2"/>
              <a:buNone/>
              <a:tabLst>
                <a:tab pos="457200" algn="l"/>
              </a:tabLst>
            </a:pPr>
            <a:r>
              <a:rPr lang="en-US" dirty="0"/>
              <a:t>SAY: </a:t>
            </a:r>
            <a:r>
              <a:rPr lang="en-US" sz="1800" b="0" dirty="0">
                <a:effectLst/>
                <a:ea typeface="Times New Roman" panose="02020603050405020304" pitchFamily="18" charset="0"/>
              </a:rPr>
              <a:t>Affordable Protein Options: Canned beans, eggs, lentils, and canned tuna or salmon are budget-friendly, shelf-stable, and versatile. They can be easily incorporated into various meals.</a:t>
            </a:r>
            <a:endParaRPr lang="en-US" sz="1800" b="0" dirty="0">
              <a:effectLst/>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b="0" dirty="0">
                <a:effectLst/>
                <a:ea typeface="Times New Roman" panose="02020603050405020304" pitchFamily="18" charset="0"/>
              </a:rPr>
              <a:t>Purchasing larger bulk items such as chicken, turkey, or lean ground meat can save money. You can then divide the portions into smaller amounts and freeze for later use.</a:t>
            </a:r>
            <a:endParaRPr lang="en-US" sz="1800" b="0" dirty="0">
              <a:effectLst/>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b="0" dirty="0" err="1">
                <a:effectLst/>
                <a:ea typeface="Times New Roman" panose="02020603050405020304" pitchFamily="18" charset="0"/>
              </a:rPr>
              <a:t>Opt</a:t>
            </a:r>
            <a:r>
              <a:rPr lang="en-US" sz="1800" b="0" dirty="0">
                <a:effectLst/>
                <a:ea typeface="Times New Roman" panose="02020603050405020304" pitchFamily="18" charset="0"/>
              </a:rPr>
              <a:t> for lean meats like chicken or turkey to reduce fat intake. If you buy ground beef, choose lean cuts, ideally 93% lean or fat-free.</a:t>
            </a:r>
            <a:endParaRPr lang="en-US" sz="1800" b="0" dirty="0">
              <a:effectLst/>
              <a:ea typeface="Calibri" panose="020F0502020204030204" pitchFamily="34" charset="0"/>
            </a:endParaRPr>
          </a:p>
          <a:p>
            <a:pPr marL="0" marR="0" lvl="0" indent="0">
              <a:spcBef>
                <a:spcPts val="0"/>
              </a:spcBef>
              <a:spcAft>
                <a:spcPts val="0"/>
              </a:spcAft>
              <a:buSzPts val="1000"/>
              <a:buFont typeface="Symbol" panose="05050102010706020507" pitchFamily="18" charset="2"/>
              <a:buNone/>
              <a:tabLst>
                <a:tab pos="457200" algn="l"/>
              </a:tabLst>
            </a:pPr>
            <a:endParaRPr lang="en-US" sz="1800" dirty="0">
              <a:effectLst/>
              <a:ea typeface="Calibri" panose="020F0502020204030204" pitchFamily="34" charset="0"/>
            </a:endParaRPr>
          </a:p>
          <a:p>
            <a:pPr marL="0" marR="0" lvl="0" indent="0">
              <a:spcBef>
                <a:spcPts val="0"/>
              </a:spcBef>
              <a:spcAft>
                <a:spcPts val="0"/>
              </a:spcAft>
              <a:buSzPts val="1000"/>
              <a:buFont typeface="Symbol" panose="05050102010706020507" pitchFamily="18" charset="2"/>
              <a:buNone/>
              <a:tabLst>
                <a:tab pos="457200" algn="l"/>
              </a:tabLst>
            </a:pPr>
            <a:r>
              <a:rPr lang="en-US" sz="1800" b="1" dirty="0">
                <a:effectLst/>
                <a:ea typeface="Calibri" panose="020F0502020204030204" pitchFamily="34" charset="0"/>
              </a:rPr>
              <a:t>(Dairy)</a:t>
            </a:r>
          </a:p>
          <a:p>
            <a:pPr marL="0" marR="0">
              <a:spcBef>
                <a:spcPts val="0"/>
              </a:spcBef>
              <a:spcAft>
                <a:spcPts val="0"/>
              </a:spcAft>
            </a:pPr>
            <a:r>
              <a:rPr lang="en-US" sz="1800" dirty="0">
                <a:effectLst/>
                <a:ea typeface="Calibri" panose="020F0502020204030204" pitchFamily="34" charset="0"/>
              </a:rPr>
              <a:t>SAY: </a:t>
            </a:r>
            <a:r>
              <a:rPr lang="en-US" sz="1800" dirty="0">
                <a:effectLst/>
                <a:ea typeface="Times New Roman" panose="02020603050405020304" pitchFamily="18" charset="0"/>
              </a:rPr>
              <a:t>Choose low-fat or fat-free dairy instead of whole milk. You still get the same calcium, but with less fat and fewer calories.</a:t>
            </a:r>
            <a:endParaRPr lang="en-US" sz="1800" dirty="0">
              <a:effectLst/>
              <a:ea typeface="Calibri" panose="020F0502020204030204" pitchFamily="34" charset="0"/>
            </a:endParaRPr>
          </a:p>
          <a:p>
            <a:pPr marL="0" marR="0">
              <a:spcBef>
                <a:spcPts val="0"/>
              </a:spcBef>
              <a:spcAft>
                <a:spcPts val="0"/>
              </a:spcAft>
            </a:pPr>
            <a:r>
              <a:rPr lang="en-US" sz="1800" dirty="0">
                <a:effectLst/>
                <a:latin typeface="Symbol" panose="05050102010706020507" pitchFamily="18" charset="2"/>
                <a:ea typeface="Times New Roman" panose="02020603050405020304" pitchFamily="18" charset="0"/>
              </a:rPr>
              <a:t>·</a:t>
            </a:r>
            <a:r>
              <a:rPr lang="en-US" sz="1800" dirty="0">
                <a:effectLst/>
                <a:ea typeface="Times New Roman" panose="02020603050405020304" pitchFamily="18" charset="0"/>
              </a:rPr>
              <a:t>  Buy plain yogurt and add fresh or frozen fruit at home. This adds natural sweetness without extra sugar.</a:t>
            </a:r>
            <a:endParaRPr lang="en-US" sz="1800" dirty="0">
              <a:effectLst/>
              <a:ea typeface="Calibri" panose="020F0502020204030204" pitchFamily="34" charset="0"/>
            </a:endParaRPr>
          </a:p>
          <a:p>
            <a:pPr marL="0" marR="0">
              <a:spcBef>
                <a:spcPts val="0"/>
              </a:spcBef>
              <a:spcAft>
                <a:spcPts val="0"/>
              </a:spcAft>
            </a:pPr>
            <a:r>
              <a:rPr lang="en-US" sz="1800" dirty="0">
                <a:effectLst/>
                <a:latin typeface="Symbol" panose="05050102010706020507" pitchFamily="18" charset="2"/>
                <a:ea typeface="Times New Roman" panose="02020603050405020304" pitchFamily="18" charset="0"/>
              </a:rPr>
              <a:t>·</a:t>
            </a:r>
            <a:r>
              <a:rPr lang="en-US" sz="1800" dirty="0">
                <a:effectLst/>
                <a:ea typeface="Times New Roman" panose="02020603050405020304" pitchFamily="18" charset="0"/>
              </a:rPr>
              <a:t>  Always check expiration dates to make sure your food stays fresh longer.</a:t>
            </a:r>
            <a:endParaRPr lang="en-US" sz="1800" dirty="0">
              <a:effectLst/>
              <a:ea typeface="Calibri" panose="020F0502020204030204" pitchFamily="34" charset="0"/>
            </a:endParaRPr>
          </a:p>
          <a:p>
            <a:pPr marL="285750" marR="0" indent="-285750">
              <a:spcBef>
                <a:spcPts val="0"/>
              </a:spcBef>
              <a:spcAft>
                <a:spcPts val="0"/>
              </a:spcAft>
              <a:buFont typeface="Symbol" panose="05050102010706020507" pitchFamily="18" charset="2"/>
              <a:buChar char="·"/>
            </a:pPr>
            <a:r>
              <a:rPr lang="en-US" sz="1800" dirty="0">
                <a:effectLst/>
                <a:ea typeface="Times New Roman" panose="02020603050405020304" pitchFamily="18" charset="0"/>
              </a:rPr>
              <a:t>Focus on picking WIC-approved dairy first to make the most of your benefits. You can add other items if needed after that.</a:t>
            </a:r>
          </a:p>
          <a:p>
            <a:pPr marL="285750" marR="0" indent="-285750">
              <a:spcBef>
                <a:spcPts val="0"/>
              </a:spcBef>
              <a:spcAft>
                <a:spcPts val="0"/>
              </a:spcAft>
              <a:buFont typeface="Symbol" panose="05050102010706020507" pitchFamily="18" charset="2"/>
              <a:buChar char="·"/>
            </a:pPr>
            <a:endParaRPr lang="en-US" sz="1800" dirty="0">
              <a:effectLst/>
              <a:ea typeface="Calibri" panose="020F0502020204030204" pitchFamily="34" charset="0"/>
            </a:endParaRPr>
          </a:p>
          <a:p>
            <a:pPr marL="0" marR="0" indent="0">
              <a:spcBef>
                <a:spcPts val="0"/>
              </a:spcBef>
              <a:spcAft>
                <a:spcPts val="0"/>
              </a:spcAft>
              <a:buFont typeface="Symbol" panose="05050102010706020507" pitchFamily="18" charset="2"/>
              <a:buNone/>
            </a:pPr>
            <a:r>
              <a:rPr lang="en-US" sz="1800" dirty="0">
                <a:effectLst/>
                <a:ea typeface="Calibri" panose="020F0502020204030204" pitchFamily="34" charset="0"/>
              </a:rPr>
              <a:t>(Other)</a:t>
            </a:r>
          </a:p>
          <a:p>
            <a:pPr marL="0" marR="0" indent="0">
              <a:buFont typeface="Arial" panose="020B0604020202020204" pitchFamily="34" charset="0"/>
              <a:buNone/>
            </a:pPr>
            <a:r>
              <a:rPr lang="en-US" sz="1800" b="0" dirty="0">
                <a:effectLst/>
                <a:latin typeface="Symbol" panose="05050102010706020507" pitchFamily="18" charset="2"/>
                <a:ea typeface="Times New Roman" panose="02020603050405020304" pitchFamily="18" charset="0"/>
              </a:rPr>
              <a:t>SAY: </a:t>
            </a:r>
            <a:r>
              <a:rPr lang="en-US" sz="1800" b="0" dirty="0">
                <a:effectLst/>
                <a:ea typeface="Times New Roman" panose="02020603050405020304" pitchFamily="18" charset="0"/>
              </a:rPr>
              <a:t>Choose</a:t>
            </a:r>
            <a:r>
              <a:rPr lang="en-US" sz="1800" b="0" dirty="0">
                <a:effectLst/>
                <a:ea typeface="Calibri" panose="020F0502020204030204" pitchFamily="34" charset="0"/>
              </a:rPr>
              <a:t> water instead of sugary drinks. Water is free, healthy, has zero calories and it's a great way to save money and stay hydrated.</a:t>
            </a:r>
          </a:p>
          <a:p>
            <a:pPr marL="0" marR="0" lvl="0"/>
            <a:r>
              <a:rPr lang="en-US" sz="1800" b="0" dirty="0">
                <a:effectLst/>
                <a:latin typeface="Symbol" panose="05050102010706020507" pitchFamily="18" charset="2"/>
                <a:ea typeface="Times New Roman" panose="02020603050405020304" pitchFamily="18" charset="0"/>
              </a:rPr>
              <a:t>·</a:t>
            </a:r>
            <a:r>
              <a:rPr lang="en-US" sz="1800" b="0" dirty="0">
                <a:effectLst/>
                <a:ea typeface="Times New Roman" panose="02020603050405020304" pitchFamily="18" charset="0"/>
              </a:rPr>
              <a:t>  </a:t>
            </a:r>
            <a:r>
              <a:rPr lang="en-US" sz="1800" b="0" dirty="0">
                <a:effectLst/>
                <a:ea typeface="Calibri" panose="020F0502020204030204" pitchFamily="34" charset="0"/>
              </a:rPr>
              <a:t>Take a reusable water bottle with you when you go out. Carrying your own water bottle helps you stay on track and avoid buying sugary drinks while on the go.</a:t>
            </a:r>
          </a:p>
          <a:p>
            <a:pPr marL="0" marR="0" lvl="0"/>
            <a:r>
              <a:rPr lang="en-US" sz="1800" b="0" dirty="0">
                <a:effectLst/>
                <a:latin typeface="Symbol" panose="05050102010706020507" pitchFamily="18" charset="2"/>
                <a:ea typeface="Times New Roman" panose="02020603050405020304" pitchFamily="18" charset="0"/>
              </a:rPr>
              <a:t>·</a:t>
            </a:r>
            <a:r>
              <a:rPr lang="en-US" sz="1800" b="0" dirty="0">
                <a:effectLst/>
                <a:ea typeface="Times New Roman" panose="02020603050405020304" pitchFamily="18" charset="0"/>
              </a:rPr>
              <a:t>  </a:t>
            </a:r>
            <a:r>
              <a:rPr lang="en-US" sz="1800" b="0" dirty="0">
                <a:effectLst/>
                <a:ea typeface="Calibri" panose="020F0502020204030204" pitchFamily="34" charset="0"/>
              </a:rPr>
              <a:t>Skip the chip and cookie aisle. Avoid aisles with snacks that aren’t WIC-eligible. They can tempt you into buying extra items that cost more and don’t offer much nutritional value.</a:t>
            </a:r>
          </a:p>
          <a:p>
            <a:pPr marL="0" marR="0" lvl="0"/>
            <a:endParaRPr lang="en-US" sz="1800" dirty="0">
              <a:effectLst/>
              <a:ea typeface="Calibri" panose="020F0502020204030204" pitchFamily="34" charset="0"/>
            </a:endParaRPr>
          </a:p>
          <a:p>
            <a:pPr marL="0" marR="0" lvl="0" indent="0">
              <a:spcBef>
                <a:spcPts val="0"/>
              </a:spcBef>
              <a:spcAft>
                <a:spcPts val="0"/>
              </a:spcAft>
              <a:buSzPts val="1000"/>
              <a:buFont typeface="Symbol" panose="05050102010706020507" pitchFamily="18" charset="2"/>
              <a:buNone/>
              <a:tabLst>
                <a:tab pos="457200" algn="l"/>
              </a:tabLst>
            </a:pPr>
            <a:endParaRPr lang="en-US" sz="1800" dirty="0">
              <a:effectLst/>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C2A1733B-55E2-462C-81F2-355DBE96836F}" type="slidenum">
              <a:rPr lang="en-US" smtClean="0"/>
              <a:t>16</a:t>
            </a:fld>
            <a:endParaRPr lang="en-US"/>
          </a:p>
        </p:txBody>
      </p:sp>
    </p:spTree>
    <p:extLst>
      <p:ext uri="{BB962C8B-B14F-4D97-AF65-F5344CB8AC3E}">
        <p14:creationId xmlns:p14="http://schemas.microsoft.com/office/powerpoint/2010/main" val="16619101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a:t>
            </a:r>
            <a:r>
              <a:rPr lang="en-US" sz="1200" dirty="0"/>
              <a:t>Using unit pricing helps you understand the cost per unit like per ounce or per pound. For example, a 32 -ounce container of yogurt as you see on this slide has a unit price of $0.05 (or 5 cents) per ounce. This tells you how much you are paying for each ounce of this yogurt. This can be helpful when comparing food prices of different sized containers of the same food such as a 32-ounce container of yogurt with a 16-ounce container etc. As a general rule larger sizes often cost less per unit but not always. So, its always good to check!</a:t>
            </a:r>
            <a:endParaRPr lang="en-US" dirty="0"/>
          </a:p>
          <a:p>
            <a:endParaRPr lang="en-US" dirty="0"/>
          </a:p>
          <a:p>
            <a:pPr indent="-228600">
              <a:lnSpc>
                <a:spcPct val="90000"/>
              </a:lnSpc>
            </a:pPr>
            <a:r>
              <a:rPr lang="en-US" dirty="0"/>
              <a:t>SAY</a:t>
            </a:r>
            <a:r>
              <a:rPr lang="en-US" sz="1200" dirty="0"/>
              <a:t>: Store brands are usually lower in price than name brands so they can be a smart choice.</a:t>
            </a:r>
          </a:p>
          <a:p>
            <a:pPr indent="-228600">
              <a:lnSpc>
                <a:spcPct val="90000"/>
              </a:lnSpc>
            </a:pPr>
            <a:endParaRPr lang="en-US" sz="1200" dirty="0"/>
          </a:p>
          <a:p>
            <a:pPr indent="-228600">
              <a:lnSpc>
                <a:spcPct val="90000"/>
              </a:lnSpc>
            </a:pPr>
            <a:r>
              <a:rPr lang="en-US" sz="1200" dirty="0"/>
              <a:t>SAY: Also, don’t forget to check for sales. Sometimes you can save even more when the unit price drops during special promotions or sales.</a:t>
            </a:r>
          </a:p>
          <a:p>
            <a:endParaRPr lang="en-US" dirty="0"/>
          </a:p>
        </p:txBody>
      </p:sp>
      <p:sp>
        <p:nvSpPr>
          <p:cNvPr id="4" name="Slide Number Placeholder 3"/>
          <p:cNvSpPr>
            <a:spLocks noGrp="1"/>
          </p:cNvSpPr>
          <p:nvPr>
            <p:ph type="sldNum" sz="quarter" idx="5"/>
          </p:nvPr>
        </p:nvSpPr>
        <p:spPr/>
        <p:txBody>
          <a:bodyPr/>
          <a:lstStyle/>
          <a:p>
            <a:fld id="{C2A1733B-55E2-462C-81F2-355DBE96836F}" type="slidenum">
              <a:rPr lang="en-US" smtClean="0"/>
              <a:t>17</a:t>
            </a:fld>
            <a:endParaRPr lang="en-US"/>
          </a:p>
        </p:txBody>
      </p:sp>
    </p:spTree>
    <p:extLst>
      <p:ext uri="{BB962C8B-B14F-4D97-AF65-F5344CB8AC3E}">
        <p14:creationId xmlns:p14="http://schemas.microsoft.com/office/powerpoint/2010/main" val="39169082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Now let’s talk about some tips to using your benefit App.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First know you benefit balance. You can check your benefit balance in the app before you shop to </a:t>
            </a:r>
            <a:r>
              <a:rPr lang="en-US" sz="1200" dirty="0"/>
              <a:t>see how to check your balance and maximize your budget. This quick check helps you plan your shopping and avoid surprises at checkout.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pPr>
              <a:lnSpc>
                <a:spcPct val="90000"/>
              </a:lnSpc>
            </a:pPr>
            <a:r>
              <a:rPr lang="en-US" sz="1200" b="0" dirty="0"/>
              <a:t>SAY: </a:t>
            </a:r>
          </a:p>
          <a:p>
            <a:pPr marL="0" indent="0">
              <a:lnSpc>
                <a:spcPct val="90000"/>
              </a:lnSpc>
              <a:buFont typeface="Arial" panose="020B0604020202020204" pitchFamily="34" charset="0"/>
              <a:buNone/>
            </a:pPr>
            <a:r>
              <a:rPr lang="en-US" sz="3000" b="0" dirty="0"/>
              <a:t>Next, scan before you buy. Scanning foods before you buy them will help you confirm WIC-eligible items in your local store before you head to the checkout. </a:t>
            </a:r>
          </a:p>
          <a:p>
            <a:pPr marL="0" indent="0">
              <a:lnSpc>
                <a:spcPct val="90000"/>
              </a:lnSpc>
              <a:buFont typeface="Arial" panose="020B0604020202020204" pitchFamily="34" charset="0"/>
              <a:buNone/>
            </a:pPr>
            <a:endParaRPr lang="en-US" sz="3000" b="0" dirty="0"/>
          </a:p>
          <a:p>
            <a:pPr marL="0" indent="0">
              <a:lnSpc>
                <a:spcPct val="90000"/>
              </a:lnSpc>
              <a:buFont typeface="Arial" panose="020B0604020202020204" pitchFamily="34" charset="0"/>
              <a:buNone/>
            </a:pPr>
            <a:r>
              <a:rPr lang="en-US" sz="3000" b="0" dirty="0"/>
              <a:t>SAY: Lastly, stay informed with updates:  </a:t>
            </a:r>
          </a:p>
          <a:p>
            <a:pPr marL="457200" lvl="0" indent="-457200">
              <a:lnSpc>
                <a:spcPct val="90000"/>
              </a:lnSpc>
              <a:buFont typeface="Arial" panose="020B0604020202020204" pitchFamily="34" charset="0"/>
              <a:buChar char="•"/>
            </a:pPr>
            <a:r>
              <a:rPr lang="en-US" sz="3000" dirty="0"/>
              <a:t>Receive reminders about expiring benefits so you don’t miss an opportunity to use your resources</a:t>
            </a:r>
          </a:p>
          <a:p>
            <a:pPr marL="457200" lvl="0" indent="-457200">
              <a:lnSpc>
                <a:spcPct val="90000"/>
              </a:lnSpc>
              <a:buFont typeface="Arial" panose="020B0604020202020204" pitchFamily="34" charset="0"/>
              <a:buChar char="•"/>
            </a:pPr>
            <a:r>
              <a:rPr lang="en-US" sz="3000" dirty="0"/>
              <a:t>Get updates on new eligible items and food options as your benefits adjust</a:t>
            </a:r>
          </a:p>
          <a:p>
            <a:pPr marL="457200" lvl="0" indent="-457200">
              <a:lnSpc>
                <a:spcPct val="90000"/>
              </a:lnSpc>
              <a:buFont typeface="Arial" panose="020B0604020202020204" pitchFamily="34" charset="0"/>
              <a:buChar char="•"/>
            </a:pPr>
            <a:endParaRPr lang="en-US" sz="3000" dirty="0"/>
          </a:p>
          <a:p>
            <a:pPr marL="0" lvl="0" indent="0">
              <a:lnSpc>
                <a:spcPct val="90000"/>
              </a:lnSpc>
              <a:buFontTx/>
              <a:buNone/>
            </a:pPr>
            <a:r>
              <a:rPr lang="en-US" sz="3000" dirty="0"/>
              <a:t>SAY: Be sure to refer to the handout on the slide for more details about the benefit app.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1" dirty="0"/>
          </a:p>
          <a:p>
            <a:endParaRPr lang="en-US" dirty="0"/>
          </a:p>
        </p:txBody>
      </p:sp>
      <p:sp>
        <p:nvSpPr>
          <p:cNvPr id="4" name="Slide Number Placeholder 3"/>
          <p:cNvSpPr>
            <a:spLocks noGrp="1"/>
          </p:cNvSpPr>
          <p:nvPr>
            <p:ph type="sldNum" sz="quarter" idx="5"/>
          </p:nvPr>
        </p:nvSpPr>
        <p:spPr/>
        <p:txBody>
          <a:bodyPr/>
          <a:lstStyle/>
          <a:p>
            <a:fld id="{C2A1733B-55E2-462C-81F2-355DBE96836F}" type="slidenum">
              <a:rPr lang="en-US" smtClean="0"/>
              <a:t>18</a:t>
            </a:fld>
            <a:endParaRPr lang="en-US"/>
          </a:p>
        </p:txBody>
      </p:sp>
    </p:spTree>
    <p:extLst>
      <p:ext uri="{BB962C8B-B14F-4D97-AF65-F5344CB8AC3E}">
        <p14:creationId xmlns:p14="http://schemas.microsoft.com/office/powerpoint/2010/main" val="26172530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There are a lot of great places that you can get food for your family outside of the grocery store. </a:t>
            </a:r>
          </a:p>
          <a:p>
            <a:endParaRPr lang="en-US" dirty="0"/>
          </a:p>
          <a:p>
            <a:pPr indent="-228600">
              <a:lnSpc>
                <a:spcPct val="90000"/>
              </a:lnSpc>
            </a:pPr>
            <a:r>
              <a:rPr lang="en-US" sz="2100" b="0" dirty="0">
                <a:solidFill>
                  <a:srgbClr val="595959"/>
                </a:solidFill>
              </a:rPr>
              <a:t>SAY: Check out Local Farmer’s Markets</a:t>
            </a:r>
          </a:p>
          <a:p>
            <a:pPr lvl="1" indent="-228600">
              <a:lnSpc>
                <a:spcPct val="90000"/>
              </a:lnSpc>
              <a:buFont typeface="Arial" panose="020B0604020202020204" pitchFamily="34" charset="0"/>
              <a:buChar char="•"/>
            </a:pPr>
            <a:r>
              <a:rPr lang="en-US" sz="2100" dirty="0">
                <a:solidFill>
                  <a:srgbClr val="595959"/>
                </a:solidFill>
              </a:rPr>
              <a:t>Farmer’s markets offer fresh seasonal produce often at lower prices.</a:t>
            </a:r>
          </a:p>
          <a:p>
            <a:pPr lvl="1" indent="-228600">
              <a:lnSpc>
                <a:spcPct val="90000"/>
              </a:lnSpc>
              <a:buFont typeface="Arial" panose="020B0604020202020204" pitchFamily="34" charset="0"/>
              <a:buChar char="•"/>
            </a:pPr>
            <a:r>
              <a:rPr lang="en-US" sz="2100" dirty="0">
                <a:solidFill>
                  <a:srgbClr val="595959"/>
                </a:solidFill>
              </a:rPr>
              <a:t>Some WIC clinics provide vouchers for participants to use at their local famer’s market – as your WIC Nutritionist if your clinic participates!</a:t>
            </a:r>
          </a:p>
          <a:p>
            <a:pPr lvl="1" indent="-228600">
              <a:lnSpc>
                <a:spcPct val="90000"/>
              </a:lnSpc>
              <a:buFont typeface="Arial" panose="020B0604020202020204" pitchFamily="34" charset="0"/>
              <a:buChar char="•"/>
            </a:pPr>
            <a:endParaRPr lang="en-US" sz="2100" b="1" dirty="0">
              <a:solidFill>
                <a:srgbClr val="595959"/>
              </a:solidFill>
            </a:endParaRPr>
          </a:p>
          <a:p>
            <a:pPr indent="-228600">
              <a:lnSpc>
                <a:spcPct val="90000"/>
              </a:lnSpc>
            </a:pPr>
            <a:r>
              <a:rPr lang="en-US" sz="2100" b="0" dirty="0">
                <a:solidFill>
                  <a:srgbClr val="595959"/>
                </a:solidFill>
              </a:rPr>
              <a:t>SAY: Use School Meal Programs</a:t>
            </a:r>
          </a:p>
          <a:p>
            <a:pPr lvl="1" indent="-228600">
              <a:lnSpc>
                <a:spcPct val="90000"/>
              </a:lnSpc>
              <a:buFont typeface="Arial" panose="020B0604020202020204" pitchFamily="34" charset="0"/>
              <a:buChar char="•"/>
            </a:pPr>
            <a:r>
              <a:rPr lang="en-US" sz="2100" dirty="0">
                <a:solidFill>
                  <a:srgbClr val="595959"/>
                </a:solidFill>
              </a:rPr>
              <a:t>Free or discounted school breakfast and lunches can help reduce family food costs.</a:t>
            </a:r>
          </a:p>
          <a:p>
            <a:pPr lvl="1" indent="-228600">
              <a:lnSpc>
                <a:spcPct val="90000"/>
              </a:lnSpc>
              <a:buFont typeface="Arial" panose="020B0604020202020204" pitchFamily="34" charset="0"/>
              <a:buChar char="•"/>
            </a:pPr>
            <a:r>
              <a:rPr lang="en-US" sz="2100" dirty="0">
                <a:solidFill>
                  <a:srgbClr val="595959"/>
                </a:solidFill>
              </a:rPr>
              <a:t>Take advantage of summer meal programs and other feeding initiatives</a:t>
            </a:r>
          </a:p>
          <a:p>
            <a:pPr marL="514350" lvl="1" indent="-228600">
              <a:lnSpc>
                <a:spcPct val="90000"/>
              </a:lnSpc>
              <a:buFont typeface="Arial" panose="020B0604020202020204" pitchFamily="34" charset="0"/>
              <a:buChar char="•"/>
            </a:pPr>
            <a:endParaRPr lang="en-US" sz="2100" dirty="0">
              <a:solidFill>
                <a:srgbClr val="595959"/>
              </a:solidFill>
            </a:endParaRPr>
          </a:p>
          <a:p>
            <a:pPr indent="-228600">
              <a:lnSpc>
                <a:spcPct val="90000"/>
              </a:lnSpc>
            </a:pPr>
            <a:r>
              <a:rPr lang="en-US" sz="2100" b="0" dirty="0">
                <a:solidFill>
                  <a:srgbClr val="595959"/>
                </a:solidFill>
              </a:rPr>
              <a:t>SAY: SNAP and Food Pantries</a:t>
            </a:r>
          </a:p>
          <a:p>
            <a:pPr lvl="1" indent="-228600">
              <a:lnSpc>
                <a:spcPct val="90000"/>
              </a:lnSpc>
              <a:buFont typeface="Arial" panose="020B0604020202020204" pitchFamily="34" charset="0"/>
              <a:buChar char="•"/>
            </a:pPr>
            <a:r>
              <a:rPr lang="en-US" sz="2100" dirty="0">
                <a:solidFill>
                  <a:srgbClr val="595959"/>
                </a:solidFill>
              </a:rPr>
              <a:t>See if you are eligible for SNAP benefits if not already enrolled</a:t>
            </a:r>
          </a:p>
          <a:p>
            <a:pPr lvl="1" indent="-228600">
              <a:lnSpc>
                <a:spcPct val="90000"/>
              </a:lnSpc>
              <a:buFont typeface="Arial" panose="020B0604020202020204" pitchFamily="34" charset="0"/>
              <a:buChar char="•"/>
            </a:pPr>
            <a:r>
              <a:rPr lang="en-US" sz="2100" dirty="0">
                <a:solidFill>
                  <a:srgbClr val="595959"/>
                </a:solidFill>
              </a:rPr>
              <a:t>Visit local food pantries for no-cost nutritious staples.</a:t>
            </a:r>
          </a:p>
          <a:p>
            <a:pPr lvl="1" indent="-228600">
              <a:lnSpc>
                <a:spcPct val="90000"/>
              </a:lnSpc>
              <a:buFont typeface="Arial" panose="020B0604020202020204" pitchFamily="34" charset="0"/>
              <a:buChar char="•"/>
            </a:pPr>
            <a:r>
              <a:rPr lang="en-US" sz="2100" dirty="0">
                <a:solidFill>
                  <a:srgbClr val="595959"/>
                </a:solidFill>
              </a:rPr>
              <a:t>Find locations through community resources</a:t>
            </a:r>
          </a:p>
          <a:p>
            <a:pPr lvl="1" indent="-228600">
              <a:lnSpc>
                <a:spcPct val="90000"/>
              </a:lnSpc>
              <a:buFont typeface="Arial" panose="020B0604020202020204" pitchFamily="34" charset="0"/>
              <a:buChar char="•"/>
            </a:pPr>
            <a:endParaRPr lang="en-US" sz="2100" dirty="0">
              <a:solidFill>
                <a:srgbClr val="595959"/>
              </a:solidFill>
            </a:endParaRPr>
          </a:p>
          <a:p>
            <a:pPr marL="0" lvl="0" indent="-228600">
              <a:lnSpc>
                <a:spcPct val="90000"/>
              </a:lnSpc>
              <a:buFont typeface="Arial" panose="020B0604020202020204" pitchFamily="34" charset="0"/>
              <a:buNone/>
            </a:pPr>
            <a:r>
              <a:rPr lang="en-US" sz="2100" dirty="0">
                <a:solidFill>
                  <a:srgbClr val="595959"/>
                </a:solidFill>
              </a:rPr>
              <a:t>SAY: Find Food IL is an online tool to quickly locate many food assistance programs for your shopping needs. You just go to the website and enter your zip code.</a:t>
            </a:r>
          </a:p>
          <a:p>
            <a:pPr marL="228600" lvl="1" indent="0">
              <a:lnSpc>
                <a:spcPct val="90000"/>
              </a:lnSpc>
              <a:buFont typeface="Arial" panose="020B0604020202020204" pitchFamily="34" charset="0"/>
              <a:buNone/>
            </a:pPr>
            <a:endParaRPr lang="en-US" sz="2100" dirty="0">
              <a:solidFill>
                <a:srgbClr val="595959"/>
              </a:solidFill>
            </a:endParaRPr>
          </a:p>
          <a:p>
            <a:pPr marL="228600" lvl="1" indent="0">
              <a:lnSpc>
                <a:spcPct val="90000"/>
              </a:lnSpc>
              <a:buFont typeface="Arial" panose="020B0604020202020204" pitchFamily="34" charset="0"/>
              <a:buNone/>
            </a:pPr>
            <a:r>
              <a:rPr lang="en-US" sz="2100" dirty="0">
                <a:solidFill>
                  <a:srgbClr val="595959"/>
                </a:solidFill>
              </a:rPr>
              <a:t>SAY: Ask your WIC Nutritionist for more information on any of these resources!</a:t>
            </a:r>
          </a:p>
          <a:p>
            <a:endParaRPr lang="en-US" dirty="0"/>
          </a:p>
        </p:txBody>
      </p:sp>
      <p:sp>
        <p:nvSpPr>
          <p:cNvPr id="4" name="Slide Number Placeholder 3"/>
          <p:cNvSpPr>
            <a:spLocks noGrp="1"/>
          </p:cNvSpPr>
          <p:nvPr>
            <p:ph type="sldNum" sz="quarter" idx="5"/>
          </p:nvPr>
        </p:nvSpPr>
        <p:spPr/>
        <p:txBody>
          <a:bodyPr/>
          <a:lstStyle/>
          <a:p>
            <a:fld id="{C2A1733B-55E2-462C-81F2-355DBE96836F}" type="slidenum">
              <a:rPr lang="en-US" smtClean="0"/>
              <a:t>19</a:t>
            </a:fld>
            <a:endParaRPr lang="en-US"/>
          </a:p>
        </p:txBody>
      </p:sp>
    </p:spTree>
    <p:extLst>
      <p:ext uri="{BB962C8B-B14F-4D97-AF65-F5344CB8AC3E}">
        <p14:creationId xmlns:p14="http://schemas.microsoft.com/office/powerpoint/2010/main" val="2707708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By the end of this session you will walk away with 3 key takeaways. (Review slide)</a:t>
            </a:r>
          </a:p>
          <a:p>
            <a:endParaRPr lang="en-US" dirty="0"/>
          </a:p>
          <a:p>
            <a:r>
              <a:rPr lang="en-US" dirty="0"/>
              <a:t>SAY: We hope to provide you with tools and ideas you can start using right away. </a:t>
            </a:r>
          </a:p>
        </p:txBody>
      </p:sp>
      <p:sp>
        <p:nvSpPr>
          <p:cNvPr id="4" name="Slide Number Placeholder 3"/>
          <p:cNvSpPr>
            <a:spLocks noGrp="1"/>
          </p:cNvSpPr>
          <p:nvPr>
            <p:ph type="sldNum" sz="quarter" idx="5"/>
          </p:nvPr>
        </p:nvSpPr>
        <p:spPr/>
        <p:txBody>
          <a:bodyPr/>
          <a:lstStyle/>
          <a:p>
            <a:fld id="{C2A1733B-55E2-462C-81F2-355DBE96836F}" type="slidenum">
              <a:rPr lang="en-US" smtClean="0"/>
              <a:t>2</a:t>
            </a:fld>
            <a:endParaRPr lang="en-US"/>
          </a:p>
        </p:txBody>
      </p:sp>
    </p:spTree>
    <p:extLst>
      <p:ext uri="{BB962C8B-B14F-4D97-AF65-F5344CB8AC3E}">
        <p14:creationId xmlns:p14="http://schemas.microsoft.com/office/powerpoint/2010/main" val="7527307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Now that we have a good understanding of all three steps of the budget-friendly meal planning process, we’re going to put what we learned into practice. </a:t>
            </a:r>
          </a:p>
        </p:txBody>
      </p:sp>
      <p:sp>
        <p:nvSpPr>
          <p:cNvPr id="4" name="Slide Number Placeholder 3"/>
          <p:cNvSpPr>
            <a:spLocks noGrp="1"/>
          </p:cNvSpPr>
          <p:nvPr>
            <p:ph type="sldNum" sz="quarter" idx="5"/>
          </p:nvPr>
        </p:nvSpPr>
        <p:spPr/>
        <p:txBody>
          <a:bodyPr/>
          <a:lstStyle/>
          <a:p>
            <a:fld id="{C2A1733B-55E2-462C-81F2-355DBE96836F}" type="slidenum">
              <a:rPr lang="en-US" smtClean="0"/>
              <a:t>20</a:t>
            </a:fld>
            <a:endParaRPr lang="en-US"/>
          </a:p>
        </p:txBody>
      </p:sp>
    </p:spTree>
    <p:extLst>
      <p:ext uri="{BB962C8B-B14F-4D97-AF65-F5344CB8AC3E}">
        <p14:creationId xmlns:p14="http://schemas.microsoft.com/office/powerpoint/2010/main" val="25808154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Let’s practice the reviewing and planning parts of our process. On the top left side of the slide, you’ll see “Available food items at home with a 3 columns of foods. These are foods that you might have at home (you may not have all of these items at home – we’re just pretending so we can practice these skills!). On the bottom left section of the slide where it says “Available WIC benefits on your card” is a sample list of WIC benefits that you may have on your card (again, this amount is just for demonstration purposes). </a:t>
            </a:r>
          </a:p>
          <a:p>
            <a:endParaRPr lang="en-US" dirty="0"/>
          </a:p>
          <a:p>
            <a:r>
              <a:rPr lang="en-US" dirty="0"/>
              <a:t>SAY: Using the meal planning template provided, you are going to think of a breakfast, lunch, dinner, and snack that your whole family would enjoy using just the ingredients you have at home (listed here on the slide), plus your WIC benefits (also listed here on the slide). These meals don’t have to be fancy. Just be sure to consider what would be realistic for your family on an average day. </a:t>
            </a:r>
          </a:p>
          <a:p>
            <a:endParaRPr lang="en-US" dirty="0"/>
          </a:p>
          <a:p>
            <a:r>
              <a:rPr lang="en-US" dirty="0"/>
              <a:t>SAY: Take about 5-7 minutes to work on this. When you’re finished, we will go around the room and share some of our ideas!</a:t>
            </a:r>
          </a:p>
          <a:p>
            <a:endParaRPr lang="en-US" dirty="0"/>
          </a:p>
          <a:p>
            <a:r>
              <a:rPr lang="en-US" dirty="0"/>
              <a:t>After 5-7 minutes….</a:t>
            </a:r>
          </a:p>
          <a:p>
            <a:r>
              <a:rPr lang="en-US" dirty="0"/>
              <a:t>SAY: who would like to volunteer and share their meal ideas? </a:t>
            </a:r>
          </a:p>
          <a:p>
            <a:endParaRPr lang="en-US" i="1" dirty="0"/>
          </a:p>
          <a:p>
            <a:pPr lvl="0"/>
            <a:r>
              <a:rPr lang="en-US" i="1" dirty="0"/>
              <a:t>(based on available time either request a few volunteers or go around the room).</a:t>
            </a:r>
          </a:p>
        </p:txBody>
      </p:sp>
      <p:sp>
        <p:nvSpPr>
          <p:cNvPr id="4" name="Slide Number Placeholder 3"/>
          <p:cNvSpPr>
            <a:spLocks noGrp="1"/>
          </p:cNvSpPr>
          <p:nvPr>
            <p:ph type="sldNum" sz="quarter" idx="5"/>
          </p:nvPr>
        </p:nvSpPr>
        <p:spPr/>
        <p:txBody>
          <a:bodyPr/>
          <a:lstStyle/>
          <a:p>
            <a:fld id="{C2A1733B-55E2-462C-81F2-355DBE96836F}" type="slidenum">
              <a:rPr lang="en-US" smtClean="0"/>
              <a:t>21</a:t>
            </a:fld>
            <a:endParaRPr lang="en-US"/>
          </a:p>
        </p:txBody>
      </p:sp>
    </p:spTree>
    <p:extLst>
      <p:ext uri="{BB962C8B-B14F-4D97-AF65-F5344CB8AC3E}">
        <p14:creationId xmlns:p14="http://schemas.microsoft.com/office/powerpoint/2010/main" val="13885810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All of your ideas sounded great! Let’s take a look at some recipes that </a:t>
            </a:r>
            <a:r>
              <a:rPr lang="en-US" dirty="0" err="1"/>
              <a:t>WICHealth</a:t>
            </a:r>
            <a:r>
              <a:rPr lang="en-US" dirty="0"/>
              <a:t> came up with using these same ingredients. </a:t>
            </a:r>
          </a:p>
          <a:p>
            <a:endParaRPr lang="en-US" dirty="0"/>
          </a:p>
          <a:p>
            <a:r>
              <a:rPr lang="en-US" dirty="0"/>
              <a:t>SAY: If any of these recipes sound good to you and you might want to try them, you can find them on WICHealth.org!</a:t>
            </a:r>
          </a:p>
        </p:txBody>
      </p:sp>
      <p:sp>
        <p:nvSpPr>
          <p:cNvPr id="4" name="Slide Number Placeholder 3"/>
          <p:cNvSpPr>
            <a:spLocks noGrp="1"/>
          </p:cNvSpPr>
          <p:nvPr>
            <p:ph type="sldNum" sz="quarter" idx="5"/>
          </p:nvPr>
        </p:nvSpPr>
        <p:spPr/>
        <p:txBody>
          <a:bodyPr/>
          <a:lstStyle/>
          <a:p>
            <a:fld id="{C2A1733B-55E2-462C-81F2-355DBE96836F}" type="slidenum">
              <a:rPr lang="en-US" smtClean="0"/>
              <a:t>22</a:t>
            </a:fld>
            <a:endParaRPr lang="en-US"/>
          </a:p>
        </p:txBody>
      </p:sp>
    </p:spTree>
    <p:extLst>
      <p:ext uri="{BB962C8B-B14F-4D97-AF65-F5344CB8AC3E}">
        <p14:creationId xmlns:p14="http://schemas.microsoft.com/office/powerpoint/2010/main" val="31658561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Now we are going to take some time to reflect on what you learned, and to make a plan for adding what you learned today into your family’s routine this week.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In thinking about today’s presentation, w</a:t>
            </a:r>
            <a:r>
              <a:rPr lang="en-US" sz="1200" dirty="0">
                <a:effectLst/>
                <a:ea typeface="Calibri" panose="020F0502020204030204" pitchFamily="34" charset="0"/>
                <a:cs typeface="Arial" panose="020B0604020202020204" pitchFamily="34" charset="0"/>
              </a:rPr>
              <a:t>hat is one new thing you learned about budget-friendly meal planning?</a:t>
            </a:r>
            <a:r>
              <a:rPr lang="en-US" sz="1200" dirty="0">
                <a:effectLst/>
                <a:ea typeface="Calibri" panose="020F0502020204030204" pitchFamily="34" charset="0"/>
                <a:cs typeface="Times New Roman" panose="02020603050405020304" pitchFamily="18" charset="0"/>
              </a:rPr>
              <a:t>  You can raise your hand </a:t>
            </a:r>
            <a:r>
              <a:rPr lang="en-US" sz="1200" i="1" dirty="0">
                <a:effectLst/>
                <a:ea typeface="Calibri" panose="020F0502020204030204" pitchFamily="34" charset="0"/>
                <a:cs typeface="Times New Roman" panose="02020603050405020304" pitchFamily="18" charset="0"/>
              </a:rPr>
              <a:t>(or if virtual), </a:t>
            </a:r>
            <a:r>
              <a:rPr lang="en-US" sz="1200" dirty="0">
                <a:effectLst/>
                <a:ea typeface="Calibri" panose="020F0502020204030204" pitchFamily="34" charset="0"/>
                <a:cs typeface="Times New Roman" panose="02020603050405020304" pitchFamily="18" charset="0"/>
              </a:rPr>
              <a:t>unmute yourself and share.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ea typeface="Calibri" panose="020F0502020204030204" pitchFamily="34" charset="0"/>
                <a:cs typeface="Arial" panose="020B0604020202020204" pitchFamily="34" charset="0"/>
              </a:rPr>
              <a:t>What is one meal planning strategy you plan to incorporate into your family’s routine this week?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ea typeface="Calibri" panose="020F0502020204030204" pitchFamily="34" charset="0"/>
                <a:cs typeface="Arial" panose="020B0604020202020204" pitchFamily="34" charset="0"/>
              </a:rPr>
              <a:t>SAY: Thank you for sharing! So glad to hear all those great ideas that you plan to start using in your daily lives!</a:t>
            </a:r>
            <a:endParaRPr lang="en-US" sz="1200" dirty="0">
              <a:effectLst/>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2A1733B-55E2-462C-81F2-355DBE96836F}" type="slidenum">
              <a:rPr lang="en-US" smtClean="0"/>
              <a:t>23</a:t>
            </a:fld>
            <a:endParaRPr lang="en-US"/>
          </a:p>
        </p:txBody>
      </p:sp>
    </p:spTree>
    <p:extLst>
      <p:ext uri="{BB962C8B-B14F-4D97-AF65-F5344CB8AC3E}">
        <p14:creationId xmlns:p14="http://schemas.microsoft.com/office/powerpoint/2010/main" val="310993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Does anyone have any questions?</a:t>
            </a:r>
          </a:p>
        </p:txBody>
      </p:sp>
      <p:sp>
        <p:nvSpPr>
          <p:cNvPr id="4" name="Slide Number Placeholder 3"/>
          <p:cNvSpPr>
            <a:spLocks noGrp="1"/>
          </p:cNvSpPr>
          <p:nvPr>
            <p:ph type="sldNum" sz="quarter" idx="5"/>
          </p:nvPr>
        </p:nvSpPr>
        <p:spPr/>
        <p:txBody>
          <a:bodyPr/>
          <a:lstStyle/>
          <a:p>
            <a:fld id="{C2A1733B-55E2-462C-81F2-355DBE96836F}" type="slidenum">
              <a:rPr lang="en-US" smtClean="0"/>
              <a:t>24</a:t>
            </a:fld>
            <a:endParaRPr lang="en-US"/>
          </a:p>
        </p:txBody>
      </p:sp>
    </p:spTree>
    <p:extLst>
      <p:ext uri="{BB962C8B-B14F-4D97-AF65-F5344CB8AC3E}">
        <p14:creationId xmlns:p14="http://schemas.microsoft.com/office/powerpoint/2010/main" val="22093024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Thank you all so much for your time today! If you have any further questions, please reach out to your WIC Nutritionist. </a:t>
            </a:r>
          </a:p>
        </p:txBody>
      </p:sp>
      <p:sp>
        <p:nvSpPr>
          <p:cNvPr id="4" name="Slide Number Placeholder 3"/>
          <p:cNvSpPr>
            <a:spLocks noGrp="1"/>
          </p:cNvSpPr>
          <p:nvPr>
            <p:ph type="sldNum" sz="quarter" idx="5"/>
          </p:nvPr>
        </p:nvSpPr>
        <p:spPr/>
        <p:txBody>
          <a:bodyPr/>
          <a:lstStyle/>
          <a:p>
            <a:fld id="{C2A1733B-55E2-462C-81F2-355DBE96836F}" type="slidenum">
              <a:rPr lang="en-US" smtClean="0"/>
              <a:t>25</a:t>
            </a:fld>
            <a:endParaRPr lang="en-US"/>
          </a:p>
        </p:txBody>
      </p:sp>
    </p:spTree>
    <p:extLst>
      <p:ext uri="{BB962C8B-B14F-4D97-AF65-F5344CB8AC3E}">
        <p14:creationId xmlns:p14="http://schemas.microsoft.com/office/powerpoint/2010/main" val="2606341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Before we dive in, let’s take a moment to introduce ourselves. I will start </a:t>
            </a:r>
            <a:r>
              <a:rPr lang="en-US" i="1" dirty="0"/>
              <a:t>(introduce yourself)</a:t>
            </a:r>
          </a:p>
          <a:p>
            <a:endParaRPr lang="en-US" dirty="0"/>
          </a:p>
          <a:p>
            <a:r>
              <a:rPr lang="en-US" dirty="0"/>
              <a:t>SAY: Now I’d like to hear from each of you. Please share your name, how many people are in your household and one thing you hope to learn about healthy eating today. It could be something like tips for saving money, finding new meal ideas or even how to get your family to try new foods. </a:t>
            </a:r>
          </a:p>
          <a:p>
            <a:endParaRPr lang="en-US" dirty="0"/>
          </a:p>
          <a:p>
            <a:r>
              <a:rPr lang="en-US" dirty="0"/>
              <a:t>Note: </a:t>
            </a:r>
          </a:p>
          <a:p>
            <a:r>
              <a:rPr lang="en-US" dirty="0"/>
              <a:t>for </a:t>
            </a:r>
            <a:r>
              <a:rPr lang="en-US" i="1" dirty="0"/>
              <a:t>virtual classes </a:t>
            </a:r>
            <a:r>
              <a:rPr lang="en-US" dirty="0"/>
              <a:t>SAY: You can either type in the chat or raise your hand and we can call on you.</a:t>
            </a:r>
          </a:p>
          <a:p>
            <a:r>
              <a:rPr lang="en-US" dirty="0"/>
              <a:t>For </a:t>
            </a:r>
            <a:r>
              <a:rPr lang="en-US" i="1" dirty="0"/>
              <a:t>in person classes </a:t>
            </a:r>
            <a:r>
              <a:rPr lang="en-US" dirty="0"/>
              <a:t>SAY: Raise your hand and we can call on you.</a:t>
            </a:r>
          </a:p>
        </p:txBody>
      </p:sp>
      <p:sp>
        <p:nvSpPr>
          <p:cNvPr id="4" name="Slide Number Placeholder 3"/>
          <p:cNvSpPr>
            <a:spLocks noGrp="1"/>
          </p:cNvSpPr>
          <p:nvPr>
            <p:ph type="sldNum" sz="quarter" idx="5"/>
          </p:nvPr>
        </p:nvSpPr>
        <p:spPr/>
        <p:txBody>
          <a:bodyPr/>
          <a:lstStyle/>
          <a:p>
            <a:fld id="{C2A1733B-55E2-462C-81F2-355DBE96836F}" type="slidenum">
              <a:rPr lang="en-US" smtClean="0"/>
              <a:t>3</a:t>
            </a:fld>
            <a:endParaRPr lang="en-US"/>
          </a:p>
        </p:txBody>
      </p:sp>
    </p:spTree>
    <p:extLst>
      <p:ext uri="{BB962C8B-B14F-4D97-AF65-F5344CB8AC3E}">
        <p14:creationId xmlns:p14="http://schemas.microsoft.com/office/powerpoint/2010/main" val="318634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Let’s start with some quick idea-sharing to get everyone thinking about food and budgeting. (Read question on slide)</a:t>
            </a:r>
          </a:p>
          <a:p>
            <a:endParaRPr lang="en-US" dirty="0"/>
          </a:p>
          <a:p>
            <a:r>
              <a:rPr lang="en-US" dirty="0"/>
              <a:t>SAY: This could be a favorite recipe you make when you’re in a rush, something that’s budget-friendly or maybe a meal your family loves that doesn’t take much time or effort. </a:t>
            </a:r>
          </a:p>
        </p:txBody>
      </p:sp>
      <p:sp>
        <p:nvSpPr>
          <p:cNvPr id="4" name="Slide Number Placeholder 3"/>
          <p:cNvSpPr>
            <a:spLocks noGrp="1"/>
          </p:cNvSpPr>
          <p:nvPr>
            <p:ph type="sldNum" sz="quarter" idx="5"/>
          </p:nvPr>
        </p:nvSpPr>
        <p:spPr/>
        <p:txBody>
          <a:bodyPr/>
          <a:lstStyle/>
          <a:p>
            <a:fld id="{C2A1733B-55E2-462C-81F2-355DBE96836F}" type="slidenum">
              <a:rPr lang="en-US" smtClean="0"/>
              <a:t>4</a:t>
            </a:fld>
            <a:endParaRPr lang="en-US"/>
          </a:p>
        </p:txBody>
      </p:sp>
    </p:spTree>
    <p:extLst>
      <p:ext uri="{BB962C8B-B14F-4D97-AF65-F5344CB8AC3E}">
        <p14:creationId xmlns:p14="http://schemas.microsoft.com/office/powerpoint/2010/main" val="4187884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To make healthy eating on a budget easier, we will focus on 3 simple steps  Review, Plan and Shop. </a:t>
            </a:r>
          </a:p>
          <a:p>
            <a:endParaRPr lang="en-US" dirty="0"/>
          </a:p>
          <a:p>
            <a:r>
              <a:rPr lang="en-US" dirty="0"/>
              <a:t>SAY: REVIEW: Start by looking at what you already have at home by checking your pantry (or cupboard), fridge and freezer. </a:t>
            </a:r>
          </a:p>
          <a:p>
            <a:endParaRPr lang="en-US" dirty="0"/>
          </a:p>
          <a:p>
            <a:r>
              <a:rPr lang="en-US" dirty="0"/>
              <a:t>SAY: PLAN: Once you know what you have, it’s time to plan your meals. This is when you will search for recipes and make a grocery list. </a:t>
            </a:r>
          </a:p>
          <a:p>
            <a:endParaRPr lang="en-US" dirty="0"/>
          </a:p>
          <a:p>
            <a:r>
              <a:rPr lang="en-US" dirty="0"/>
              <a:t>SAY: SHOP:  Finally, head to the store with your list in hand using some tips and tricks we will cover in this presentation to make smart choices, stretch your food dollars and bring home nutritious food for your family.</a:t>
            </a:r>
          </a:p>
          <a:p>
            <a:endParaRPr lang="en-US" dirty="0"/>
          </a:p>
          <a:p>
            <a:r>
              <a:rPr lang="en-US" dirty="0"/>
              <a:t>SAY: Now let’s talk about each step in a little more detail.</a:t>
            </a:r>
          </a:p>
        </p:txBody>
      </p:sp>
      <p:sp>
        <p:nvSpPr>
          <p:cNvPr id="4" name="Slide Number Placeholder 3"/>
          <p:cNvSpPr>
            <a:spLocks noGrp="1"/>
          </p:cNvSpPr>
          <p:nvPr>
            <p:ph type="sldNum" sz="quarter" idx="5"/>
          </p:nvPr>
        </p:nvSpPr>
        <p:spPr/>
        <p:txBody>
          <a:bodyPr/>
          <a:lstStyle/>
          <a:p>
            <a:fld id="{C2A1733B-55E2-462C-81F2-355DBE96836F}" type="slidenum">
              <a:rPr lang="en-US" smtClean="0"/>
              <a:t>5</a:t>
            </a:fld>
            <a:endParaRPr lang="en-US"/>
          </a:p>
        </p:txBody>
      </p:sp>
    </p:spTree>
    <p:extLst>
      <p:ext uri="{BB962C8B-B14F-4D97-AF65-F5344CB8AC3E}">
        <p14:creationId xmlns:p14="http://schemas.microsoft.com/office/powerpoint/2010/main" val="2511834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Before you head to the store its important to take a few minutes to see what you already have at home. This helps you avoid buying more than what you need and ensures you use what you have before it goes to waste.</a:t>
            </a:r>
          </a:p>
          <a:p>
            <a:r>
              <a:rPr lang="en-US" dirty="0"/>
              <a:t>SAY: Think about your schedule for the week. Are there busy days when you might need quick meals? Do you have any special events coming up that would require extra food? </a:t>
            </a:r>
          </a:p>
          <a:p>
            <a:r>
              <a:rPr lang="en-US" dirty="0"/>
              <a:t>SAY:  Next review your WIC benefits balance so you can use all your items before they expire. We’ll go over how to check your WIC balance in the next few slides. </a:t>
            </a:r>
            <a:endParaRPr lang="en-US" dirty="0">
              <a:solidFill>
                <a:srgbClr val="FF0000"/>
              </a:solidFill>
              <a:highlight>
                <a:srgbClr val="FFFF00"/>
              </a:highlight>
            </a:endParaRP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C2A1733B-55E2-462C-81F2-355DBE96836F}" type="slidenum">
              <a:rPr lang="en-US" smtClean="0"/>
              <a:t>6</a:t>
            </a:fld>
            <a:endParaRPr lang="en-US"/>
          </a:p>
        </p:txBody>
      </p:sp>
    </p:spTree>
    <p:extLst>
      <p:ext uri="{BB962C8B-B14F-4D97-AF65-F5344CB8AC3E}">
        <p14:creationId xmlns:p14="http://schemas.microsoft.com/office/powerpoint/2010/main" val="1621581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Taking inventory of your kitchen is a key step in saving money and making the most of what you already have. Before you plan your meals or head to the store, let’s review how to do a quick and effective inventory</a:t>
            </a:r>
          </a:p>
          <a:p>
            <a:r>
              <a:rPr lang="en-US" b="0" dirty="0"/>
              <a:t>SAY: </a:t>
            </a:r>
            <a:r>
              <a:rPr lang="en-US" b="1" dirty="0"/>
              <a:t>Start with your fridge</a:t>
            </a:r>
          </a:p>
          <a:p>
            <a:pPr marL="171450" indent="-171450">
              <a:buFont typeface="Arial" panose="020B0604020202020204" pitchFamily="34" charset="0"/>
              <a:buChar char="•"/>
            </a:pPr>
            <a:r>
              <a:rPr lang="en-US" dirty="0"/>
              <a:t>Check for fresh produce, dairy and any leftovers</a:t>
            </a:r>
          </a:p>
          <a:p>
            <a:pPr marL="171450" indent="-171450">
              <a:buFont typeface="Arial" panose="020B0604020202020204" pitchFamily="34" charset="0"/>
              <a:buChar char="•"/>
            </a:pPr>
            <a:r>
              <a:rPr lang="en-US" dirty="0"/>
              <a:t>Look for items that need to be used up soon like veggies starting to wilt or milk nearing its expiration date. Plan meals around these ingredients to avoid waste</a:t>
            </a:r>
          </a:p>
          <a:p>
            <a:pPr marL="0" indent="0">
              <a:buFont typeface="Arial" panose="020B0604020202020204" pitchFamily="34" charset="0"/>
              <a:buNone/>
            </a:pPr>
            <a:r>
              <a:rPr lang="en-US" b="0" dirty="0"/>
              <a:t>SAY: </a:t>
            </a:r>
            <a:r>
              <a:rPr lang="en-US" b="1" dirty="0"/>
              <a:t> Move to your freezer</a:t>
            </a:r>
          </a:p>
          <a:p>
            <a:pPr marL="171450" indent="-171450">
              <a:buFont typeface="Arial" panose="020B0604020202020204" pitchFamily="34" charset="0"/>
              <a:buChar char="•"/>
            </a:pPr>
            <a:r>
              <a:rPr lang="en-US" dirty="0"/>
              <a:t>Look for frozen fruits, vegetables, proteins or premade meals that you can include in your week’s meals</a:t>
            </a:r>
          </a:p>
          <a:p>
            <a:pPr marL="171450" indent="-171450">
              <a:buFont typeface="Arial" panose="020B0604020202020204" pitchFamily="34" charset="0"/>
              <a:buChar char="•"/>
            </a:pPr>
            <a:r>
              <a:rPr lang="en-US" dirty="0"/>
              <a:t>Don’t’ forget about leftovers you may have frozen. Those could save time and money this week!</a:t>
            </a:r>
          </a:p>
          <a:p>
            <a:pPr marL="0" indent="0">
              <a:buFont typeface="Arial" panose="020B0604020202020204" pitchFamily="34" charset="0"/>
              <a:buNone/>
            </a:pPr>
            <a:r>
              <a:rPr lang="en-US" b="0" dirty="0"/>
              <a:t>SAY: </a:t>
            </a:r>
            <a:r>
              <a:rPr lang="en-US" b="1" dirty="0"/>
              <a:t>Finally, check your pantry/cupboards</a:t>
            </a:r>
          </a:p>
          <a:p>
            <a:pPr marL="171450" indent="-171450">
              <a:buFont typeface="Arial" panose="020B0604020202020204" pitchFamily="34" charset="0"/>
              <a:buChar char="•"/>
            </a:pPr>
            <a:r>
              <a:rPr lang="en-US" b="0" dirty="0"/>
              <a:t>Look for staples like rice, pasta, beans, canned goods and spices. These are often building blocks for budget-friendly meals.</a:t>
            </a:r>
          </a:p>
          <a:p>
            <a:pPr marL="171450" indent="-171450">
              <a:buFont typeface="Arial" panose="020B0604020202020204" pitchFamily="34" charset="0"/>
              <a:buChar char="•"/>
            </a:pPr>
            <a:r>
              <a:rPr lang="en-US" b="0" dirty="0"/>
              <a:t>Organize your pantry/cabinets as you go so you can easily spot what’s available next time you’re planning.</a:t>
            </a:r>
          </a:p>
          <a:p>
            <a:pPr marL="0" indent="0">
              <a:buFont typeface="Arial" panose="020B0604020202020204" pitchFamily="34" charset="0"/>
              <a:buNone/>
            </a:pPr>
            <a:r>
              <a:rPr lang="en-US" b="0" dirty="0"/>
              <a:t>SAY: </a:t>
            </a:r>
            <a:r>
              <a:rPr lang="en-US" b="1" dirty="0"/>
              <a:t>Make a list of what you already have</a:t>
            </a:r>
          </a:p>
          <a:p>
            <a:pPr marL="171450" indent="-171450">
              <a:buFont typeface="Arial" panose="020B0604020202020204" pitchFamily="34" charset="0"/>
              <a:buChar char="•"/>
            </a:pPr>
            <a:r>
              <a:rPr lang="en-US" b="0" dirty="0"/>
              <a:t>Group items by category – produce, proteins, grains, etc.</a:t>
            </a:r>
          </a:p>
          <a:p>
            <a:pPr marL="171450" indent="-171450">
              <a:buFont typeface="Arial" panose="020B0604020202020204" pitchFamily="34" charset="0"/>
              <a:buChar char="•"/>
            </a:pPr>
            <a:r>
              <a:rPr lang="en-US" b="0" dirty="0"/>
              <a:t>This will help you see what’s missing and avoid buying duplicates when you shop.</a:t>
            </a:r>
          </a:p>
          <a:p>
            <a:pPr marL="171450" indent="-171450">
              <a:buFont typeface="Arial" panose="020B0604020202020204" pitchFamily="34" charset="0"/>
              <a:buChar char="•"/>
            </a:pPr>
            <a:endParaRPr lang="en-US" b="0" dirty="0"/>
          </a:p>
          <a:p>
            <a:pPr marL="0" indent="0">
              <a:buFont typeface="Arial" panose="020B0604020202020204" pitchFamily="34" charset="0"/>
              <a:buNone/>
            </a:pPr>
            <a:r>
              <a:rPr lang="en-US" b="0" dirty="0"/>
              <a:t>SAY: Taking a few minutes to do this each week helps reduce food waste, keeps your kitchen organized and ensures that you are using your food benefits and budget wisely.</a:t>
            </a:r>
          </a:p>
          <a:p>
            <a:pPr marL="0" indent="0">
              <a:buFont typeface="Arial" panose="020B0604020202020204" pitchFamily="34" charset="0"/>
              <a:buNone/>
            </a:pPr>
            <a:r>
              <a:rPr lang="en-US" b="0" dirty="0"/>
              <a:t>SAY: Now that you’ve taken inventory its time to move on to planning your meals for the week – step two in our process.</a:t>
            </a:r>
          </a:p>
        </p:txBody>
      </p:sp>
      <p:sp>
        <p:nvSpPr>
          <p:cNvPr id="4" name="Slide Number Placeholder 3"/>
          <p:cNvSpPr>
            <a:spLocks noGrp="1"/>
          </p:cNvSpPr>
          <p:nvPr>
            <p:ph type="sldNum" sz="quarter" idx="5"/>
          </p:nvPr>
        </p:nvSpPr>
        <p:spPr/>
        <p:txBody>
          <a:bodyPr/>
          <a:lstStyle/>
          <a:p>
            <a:fld id="{C2A1733B-55E2-462C-81F2-355DBE96836F}" type="slidenum">
              <a:rPr lang="en-US" smtClean="0"/>
              <a:t>7</a:t>
            </a:fld>
            <a:endParaRPr lang="en-US"/>
          </a:p>
        </p:txBody>
      </p:sp>
    </p:spTree>
    <p:extLst>
      <p:ext uri="{BB962C8B-B14F-4D97-AF65-F5344CB8AC3E}">
        <p14:creationId xmlns:p14="http://schemas.microsoft.com/office/powerpoint/2010/main" val="23392900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a:t>
            </a:r>
            <a:r>
              <a:rPr lang="en-US" sz="1200" dirty="0"/>
              <a:t>Planning your meals around your family's schedule is a great way to make sure you have just enough food on hand to meet your family's needs. </a:t>
            </a:r>
            <a:r>
              <a:rPr lang="en-US" dirty="0"/>
              <a:t>First think about your meal needs (including snacks) for the week. For example, ask yourself:</a:t>
            </a:r>
          </a:p>
          <a:p>
            <a:pPr marL="171450" indent="-171450">
              <a:buFont typeface="Arial" panose="020B0604020202020204" pitchFamily="34" charset="0"/>
              <a:buChar char="•"/>
            </a:pPr>
            <a:r>
              <a:rPr lang="en-US" dirty="0"/>
              <a:t>how many breakfasts, lunches, dinners and snacks will I need to prepare?</a:t>
            </a:r>
          </a:p>
          <a:p>
            <a:pPr marL="171450" indent="-171450">
              <a:buFont typeface="Arial" panose="020B0604020202020204" pitchFamily="34" charset="0"/>
              <a:buChar char="•"/>
            </a:pPr>
            <a:r>
              <a:rPr lang="en-US" dirty="0"/>
              <a:t>Do I need to pack meals for work, school or other events away from home?</a:t>
            </a:r>
          </a:p>
          <a:p>
            <a:pPr marL="171450" indent="-171450">
              <a:buFont typeface="Arial" panose="020B0604020202020204" pitchFamily="34" charset="0"/>
              <a:buChar char="•"/>
            </a:pPr>
            <a:r>
              <a:rPr lang="en-US" dirty="0"/>
              <a:t>Are there any special occasions this week like birthdays or holidays that might require extra food?</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SAY: Using a planner or calendar can help you keep track. We will look at creating a meal plan in a bit.</a:t>
            </a:r>
          </a:p>
          <a:p>
            <a:endParaRPr lang="en-US" dirty="0"/>
          </a:p>
        </p:txBody>
      </p:sp>
      <p:sp>
        <p:nvSpPr>
          <p:cNvPr id="4" name="Slide Number Placeholder 3"/>
          <p:cNvSpPr>
            <a:spLocks noGrp="1"/>
          </p:cNvSpPr>
          <p:nvPr>
            <p:ph type="sldNum" sz="quarter" idx="5"/>
          </p:nvPr>
        </p:nvSpPr>
        <p:spPr/>
        <p:txBody>
          <a:bodyPr/>
          <a:lstStyle/>
          <a:p>
            <a:fld id="{C2A1733B-55E2-462C-81F2-355DBE96836F}" type="slidenum">
              <a:rPr lang="en-US" smtClean="0"/>
              <a:t>8</a:t>
            </a:fld>
            <a:endParaRPr lang="en-US"/>
          </a:p>
        </p:txBody>
      </p:sp>
    </p:spTree>
    <p:extLst>
      <p:ext uri="{BB962C8B-B14F-4D97-AF65-F5344CB8AC3E}">
        <p14:creationId xmlns:p14="http://schemas.microsoft.com/office/powerpoint/2010/main" val="13846472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Let’s talk about how to review your WIC benefits and overall budget to prepare for smart shopping. </a:t>
            </a:r>
          </a:p>
          <a:p>
            <a:r>
              <a:rPr lang="en-US" dirty="0"/>
              <a:t>SAY: To check your WIC benefit balance, you can use your BNFT App, your most recent family shopping list or a recent grocery store receipt to see what benefits are available. This will tell you exactly what foods you can get with your WIC benefits such as milk, fruits, vegetables or cereal.</a:t>
            </a:r>
          </a:p>
          <a:p>
            <a:endParaRPr lang="en-US" dirty="0"/>
          </a:p>
          <a:p>
            <a:r>
              <a:rPr lang="en-US" dirty="0"/>
              <a:t>SAY: If you have SNAP benefits, check that balance too. Knowing your SNAP balance is another important part of planning. Combining WIC and SNAP benefits together can help cover more of your food needs.</a:t>
            </a:r>
          </a:p>
          <a:p>
            <a:endParaRPr lang="en-US" dirty="0"/>
          </a:p>
          <a:p>
            <a:r>
              <a:rPr lang="en-US" dirty="0"/>
              <a:t>SAY: Once you know your WIC and SNAP balances, figure out how much additional cash you can spend on groceries to cover any other items you need. This step helps you stay within your budget while still getting everything you need.</a:t>
            </a:r>
          </a:p>
          <a:p>
            <a:endParaRPr lang="en-US" dirty="0"/>
          </a:p>
          <a:p>
            <a:pPr marL="0" marR="0"/>
            <a:r>
              <a:rPr lang="en-US" dirty="0"/>
              <a:t>SAY: </a:t>
            </a:r>
            <a:r>
              <a:rPr lang="en-US" sz="1800" dirty="0">
                <a:effectLst/>
                <a:ea typeface="Calibri" panose="020F0502020204030204" pitchFamily="34" charset="0"/>
              </a:rPr>
              <a:t>By reviewing your WIC benefits, SNAP balance (if applicable), and overall budget, you’ll have a clear picture of  what you have to spend. This step sets you up for success by helping you avoid overspending and make the most of your benefits.</a:t>
            </a:r>
          </a:p>
          <a:p>
            <a:pPr marL="0" marR="0"/>
            <a:endParaRPr lang="en-US" sz="1800" dirty="0">
              <a:effectLst/>
              <a:ea typeface="Calibri" panose="020F0502020204030204" pitchFamily="34" charset="0"/>
            </a:endParaRPr>
          </a:p>
          <a:p>
            <a:pPr marL="0" marR="0"/>
            <a:r>
              <a:rPr lang="en-US" sz="1800" dirty="0">
                <a:effectLst/>
                <a:ea typeface="Calibri" panose="020F0502020204030204" pitchFamily="34" charset="0"/>
              </a:rPr>
              <a:t>SAY: Does anyone have any questions about this step in the process? </a:t>
            </a:r>
            <a:r>
              <a:rPr lang="en-US" sz="1800" i="1" dirty="0">
                <a:effectLst/>
                <a:ea typeface="Calibri" panose="020F0502020204030204" pitchFamily="34" charset="0"/>
              </a:rPr>
              <a:t>(pause to give attendees a chance to ask questions)</a:t>
            </a:r>
          </a:p>
          <a:p>
            <a:pPr marL="0" marR="0"/>
            <a:br>
              <a:rPr lang="en-US" sz="1800" dirty="0">
                <a:effectLst/>
                <a:ea typeface="Calibri" panose="020F0502020204030204" pitchFamily="34" charset="0"/>
              </a:rPr>
            </a:br>
            <a:r>
              <a:rPr lang="en-US" sz="1800" dirty="0">
                <a:effectLst/>
                <a:ea typeface="Calibri" panose="020F0502020204030204" pitchFamily="34" charset="0"/>
              </a:rPr>
              <a:t>SAY: Great! Now that we’ve reviewed our benefits and budget, the next step is planning meals and creating a shopping list to stay organized and efficient!</a:t>
            </a:r>
          </a:p>
          <a:p>
            <a:endParaRPr lang="en-US" dirty="0"/>
          </a:p>
        </p:txBody>
      </p:sp>
      <p:sp>
        <p:nvSpPr>
          <p:cNvPr id="4" name="Slide Number Placeholder 3"/>
          <p:cNvSpPr>
            <a:spLocks noGrp="1"/>
          </p:cNvSpPr>
          <p:nvPr>
            <p:ph type="sldNum" sz="quarter" idx="5"/>
          </p:nvPr>
        </p:nvSpPr>
        <p:spPr/>
        <p:txBody>
          <a:bodyPr/>
          <a:lstStyle/>
          <a:p>
            <a:fld id="{C2A1733B-55E2-462C-81F2-355DBE96836F}" type="slidenum">
              <a:rPr lang="en-US" smtClean="0"/>
              <a:t>9</a:t>
            </a:fld>
            <a:endParaRPr lang="en-US"/>
          </a:p>
        </p:txBody>
      </p:sp>
    </p:spTree>
    <p:extLst>
      <p:ext uri="{BB962C8B-B14F-4D97-AF65-F5344CB8AC3E}">
        <p14:creationId xmlns:p14="http://schemas.microsoft.com/office/powerpoint/2010/main" val="3986955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1D8BD707-D9CF-40AE-B4C6-C98DA3205C09}" type="datetimeFigureOut">
              <a:rPr lang="en-US" smtClean="0"/>
              <a:pPr/>
              <a:t>2/27/2025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2.jpeg"/><Relationship Id="rId7" Type="http://schemas.openxmlformats.org/officeDocument/2006/relationships/diagramColors" Target="../diagrams/colors3.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36.jpeg"/><Relationship Id="rId7"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4.jpeg"/><Relationship Id="rId10" Type="http://schemas.openxmlformats.org/officeDocument/2006/relationships/image" Target="../media/image40.jpeg"/><Relationship Id="rId4" Type="http://schemas.openxmlformats.org/officeDocument/2006/relationships/image" Target="../media/image37.jpeg"/><Relationship Id="rId9" Type="http://schemas.openxmlformats.org/officeDocument/2006/relationships/image" Target="../media/image39.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2.xml"/><Relationship Id="rId3" Type="http://schemas.microsoft.com/office/2018/10/relationships/comments" Target="../comments/modernComment_104_0.xml"/><Relationship Id="rId7" Type="http://schemas.openxmlformats.org/officeDocument/2006/relationships/diagramQuickStyle" Target="../diagrams/quickStyle2.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0.jpeg"/><Relationship Id="rId9" Type="http://schemas.microsoft.com/office/2007/relationships/diagramDrawing" Target="../diagrams/drawing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139724" y="-885011"/>
            <a:ext cx="6626519" cy="3749364"/>
            <a:chOff x="0" y="0"/>
            <a:chExt cx="1935493" cy="1095125"/>
          </a:xfrm>
        </p:grpSpPr>
        <p:sp>
          <p:nvSpPr>
            <p:cNvPr id="3" name="Freeform 3"/>
            <p:cNvSpPr/>
            <p:nvPr/>
          </p:nvSpPr>
          <p:spPr>
            <a:xfrm>
              <a:off x="0" y="0"/>
              <a:ext cx="1935493" cy="1095125"/>
            </a:xfrm>
            <a:custGeom>
              <a:avLst/>
              <a:gdLst/>
              <a:ahLst/>
              <a:cxnLst/>
              <a:rect l="l" t="t" r="r" b="b"/>
              <a:pathLst>
                <a:path w="1935493" h="1095125">
                  <a:moveTo>
                    <a:pt x="26871" y="0"/>
                  </a:moveTo>
                  <a:lnTo>
                    <a:pt x="1908622" y="0"/>
                  </a:lnTo>
                  <a:cubicBezTo>
                    <a:pt x="1923463" y="0"/>
                    <a:pt x="1935493" y="12031"/>
                    <a:pt x="1935493" y="26871"/>
                  </a:cubicBezTo>
                  <a:lnTo>
                    <a:pt x="1935493" y="1068254"/>
                  </a:lnTo>
                  <a:cubicBezTo>
                    <a:pt x="1935493" y="1075381"/>
                    <a:pt x="1932662" y="1082216"/>
                    <a:pt x="1927623" y="1087255"/>
                  </a:cubicBezTo>
                  <a:cubicBezTo>
                    <a:pt x="1922584" y="1092294"/>
                    <a:pt x="1915749" y="1095125"/>
                    <a:pt x="1908622" y="1095125"/>
                  </a:cubicBezTo>
                  <a:lnTo>
                    <a:pt x="26871" y="1095125"/>
                  </a:lnTo>
                  <a:cubicBezTo>
                    <a:pt x="12031" y="1095125"/>
                    <a:pt x="0" y="1083095"/>
                    <a:pt x="0" y="1068254"/>
                  </a:cubicBezTo>
                  <a:lnTo>
                    <a:pt x="0" y="26871"/>
                  </a:lnTo>
                  <a:cubicBezTo>
                    <a:pt x="0" y="12031"/>
                    <a:pt x="12031" y="0"/>
                    <a:pt x="26871" y="0"/>
                  </a:cubicBezTo>
                  <a:close/>
                </a:path>
              </a:pathLst>
            </a:custGeom>
            <a:blipFill>
              <a:blip r:embed="rId3"/>
              <a:stretch>
                <a:fillRect t="-8875" b="-8875"/>
              </a:stretch>
            </a:blipFill>
          </p:spPr>
          <p:txBody>
            <a:bodyPr/>
            <a:lstStyle/>
            <a:p>
              <a:endParaRPr lang="en-US" dirty="0">
                <a:latin typeface="Arial" panose="020B0604020202020204" pitchFamily="34" charset="0"/>
              </a:endParaRPr>
            </a:p>
          </p:txBody>
        </p:sp>
      </p:grpSp>
      <p:grpSp>
        <p:nvGrpSpPr>
          <p:cNvPr id="4" name="Group 4"/>
          <p:cNvGrpSpPr/>
          <p:nvPr/>
        </p:nvGrpSpPr>
        <p:grpSpPr>
          <a:xfrm>
            <a:off x="8771971" y="-334885"/>
            <a:ext cx="3367752" cy="2457953"/>
            <a:chOff x="0" y="0"/>
            <a:chExt cx="983663" cy="717926"/>
          </a:xfrm>
        </p:grpSpPr>
        <p:sp>
          <p:nvSpPr>
            <p:cNvPr id="5" name="Freeform 5"/>
            <p:cNvSpPr/>
            <p:nvPr/>
          </p:nvSpPr>
          <p:spPr>
            <a:xfrm>
              <a:off x="0" y="0"/>
              <a:ext cx="983663" cy="717926"/>
            </a:xfrm>
            <a:custGeom>
              <a:avLst/>
              <a:gdLst/>
              <a:ahLst/>
              <a:cxnLst/>
              <a:rect l="l" t="t" r="r" b="b"/>
              <a:pathLst>
                <a:path w="983663" h="717926">
                  <a:moveTo>
                    <a:pt x="52873" y="0"/>
                  </a:moveTo>
                  <a:lnTo>
                    <a:pt x="930790" y="0"/>
                  </a:lnTo>
                  <a:cubicBezTo>
                    <a:pt x="944813" y="0"/>
                    <a:pt x="958261" y="5571"/>
                    <a:pt x="968177" y="15486"/>
                  </a:cubicBezTo>
                  <a:cubicBezTo>
                    <a:pt x="978093" y="25402"/>
                    <a:pt x="983663" y="38850"/>
                    <a:pt x="983663" y="52873"/>
                  </a:cubicBezTo>
                  <a:lnTo>
                    <a:pt x="983663" y="665053"/>
                  </a:lnTo>
                  <a:cubicBezTo>
                    <a:pt x="983663" y="694254"/>
                    <a:pt x="959991" y="717926"/>
                    <a:pt x="930790" y="717926"/>
                  </a:cubicBezTo>
                  <a:lnTo>
                    <a:pt x="52873" y="717926"/>
                  </a:lnTo>
                  <a:cubicBezTo>
                    <a:pt x="23672" y="717926"/>
                    <a:pt x="0" y="694254"/>
                    <a:pt x="0" y="665053"/>
                  </a:cubicBezTo>
                  <a:lnTo>
                    <a:pt x="0" y="52873"/>
                  </a:lnTo>
                  <a:cubicBezTo>
                    <a:pt x="0" y="23672"/>
                    <a:pt x="23672" y="0"/>
                    <a:pt x="52873" y="0"/>
                  </a:cubicBezTo>
                  <a:close/>
                </a:path>
              </a:pathLst>
            </a:custGeom>
            <a:blipFill>
              <a:blip r:embed="rId4"/>
              <a:stretch>
                <a:fillRect t="-41343" b="-41343"/>
              </a:stretch>
            </a:blipFill>
          </p:spPr>
          <p:txBody>
            <a:bodyPr/>
            <a:lstStyle/>
            <a:p>
              <a:endParaRPr lang="en-US" dirty="0">
                <a:latin typeface="Arial" panose="020B0604020202020204" pitchFamily="34" charset="0"/>
              </a:endParaRPr>
            </a:p>
          </p:txBody>
        </p:sp>
      </p:grpSp>
      <p:grpSp>
        <p:nvGrpSpPr>
          <p:cNvPr id="6" name="Group 6"/>
          <p:cNvGrpSpPr/>
          <p:nvPr/>
        </p:nvGrpSpPr>
        <p:grpSpPr>
          <a:xfrm>
            <a:off x="10991003" y="7422647"/>
            <a:ext cx="4591332" cy="4430358"/>
            <a:chOff x="0" y="0"/>
            <a:chExt cx="1341050" cy="1294032"/>
          </a:xfrm>
        </p:grpSpPr>
        <p:sp>
          <p:nvSpPr>
            <p:cNvPr id="7" name="Freeform 7"/>
            <p:cNvSpPr/>
            <p:nvPr/>
          </p:nvSpPr>
          <p:spPr>
            <a:xfrm>
              <a:off x="0" y="0"/>
              <a:ext cx="1341050" cy="1294032"/>
            </a:xfrm>
            <a:custGeom>
              <a:avLst/>
              <a:gdLst/>
              <a:ahLst/>
              <a:cxnLst/>
              <a:rect l="l" t="t" r="r" b="b"/>
              <a:pathLst>
                <a:path w="1341050" h="1294032">
                  <a:moveTo>
                    <a:pt x="38783" y="0"/>
                  </a:moveTo>
                  <a:lnTo>
                    <a:pt x="1302267" y="0"/>
                  </a:lnTo>
                  <a:cubicBezTo>
                    <a:pt x="1323686" y="0"/>
                    <a:pt x="1341050" y="17364"/>
                    <a:pt x="1341050" y="38783"/>
                  </a:cubicBezTo>
                  <a:lnTo>
                    <a:pt x="1341050" y="1255249"/>
                  </a:lnTo>
                  <a:cubicBezTo>
                    <a:pt x="1341050" y="1265535"/>
                    <a:pt x="1336964" y="1275400"/>
                    <a:pt x="1329691" y="1282673"/>
                  </a:cubicBezTo>
                  <a:cubicBezTo>
                    <a:pt x="1322418" y="1289946"/>
                    <a:pt x="1312553" y="1294032"/>
                    <a:pt x="1302267" y="1294032"/>
                  </a:cubicBezTo>
                  <a:lnTo>
                    <a:pt x="38783" y="1294032"/>
                  </a:lnTo>
                  <a:cubicBezTo>
                    <a:pt x="17364" y="1294032"/>
                    <a:pt x="0" y="1276669"/>
                    <a:pt x="0" y="1255249"/>
                  </a:cubicBezTo>
                  <a:lnTo>
                    <a:pt x="0" y="38783"/>
                  </a:lnTo>
                  <a:cubicBezTo>
                    <a:pt x="0" y="17364"/>
                    <a:pt x="17364" y="0"/>
                    <a:pt x="38783" y="0"/>
                  </a:cubicBezTo>
                  <a:close/>
                </a:path>
              </a:pathLst>
            </a:custGeom>
            <a:blipFill>
              <a:blip r:embed="rId5"/>
              <a:stretch>
                <a:fillRect t="-19088" b="-19088"/>
              </a:stretch>
            </a:blipFill>
          </p:spPr>
          <p:txBody>
            <a:bodyPr/>
            <a:lstStyle/>
            <a:p>
              <a:endParaRPr lang="en-US" dirty="0">
                <a:latin typeface="Arial" panose="020B0604020202020204" pitchFamily="34" charset="0"/>
              </a:endParaRPr>
            </a:p>
          </p:txBody>
        </p:sp>
      </p:grpSp>
      <p:grpSp>
        <p:nvGrpSpPr>
          <p:cNvPr id="8" name="Group 8"/>
          <p:cNvGrpSpPr/>
          <p:nvPr/>
        </p:nvGrpSpPr>
        <p:grpSpPr>
          <a:xfrm>
            <a:off x="15582335" y="7422647"/>
            <a:ext cx="4605125" cy="4558294"/>
            <a:chOff x="0" y="0"/>
            <a:chExt cx="1345079" cy="1331400"/>
          </a:xfrm>
        </p:grpSpPr>
        <p:sp>
          <p:nvSpPr>
            <p:cNvPr id="9" name="Freeform 9"/>
            <p:cNvSpPr/>
            <p:nvPr/>
          </p:nvSpPr>
          <p:spPr>
            <a:xfrm>
              <a:off x="0" y="0"/>
              <a:ext cx="1345079" cy="1331400"/>
            </a:xfrm>
            <a:custGeom>
              <a:avLst/>
              <a:gdLst/>
              <a:ahLst/>
              <a:cxnLst/>
              <a:rect l="l" t="t" r="r" b="b"/>
              <a:pathLst>
                <a:path w="1345079" h="1331400">
                  <a:moveTo>
                    <a:pt x="38667" y="0"/>
                  </a:moveTo>
                  <a:lnTo>
                    <a:pt x="1306412" y="0"/>
                  </a:lnTo>
                  <a:cubicBezTo>
                    <a:pt x="1316667" y="0"/>
                    <a:pt x="1326502" y="4074"/>
                    <a:pt x="1333753" y="11325"/>
                  </a:cubicBezTo>
                  <a:cubicBezTo>
                    <a:pt x="1341005" y="18577"/>
                    <a:pt x="1345079" y="28412"/>
                    <a:pt x="1345079" y="38667"/>
                  </a:cubicBezTo>
                  <a:lnTo>
                    <a:pt x="1345079" y="1292734"/>
                  </a:lnTo>
                  <a:cubicBezTo>
                    <a:pt x="1345079" y="1314089"/>
                    <a:pt x="1327767" y="1331400"/>
                    <a:pt x="1306412" y="1331400"/>
                  </a:cubicBezTo>
                  <a:lnTo>
                    <a:pt x="38667" y="1331400"/>
                  </a:lnTo>
                  <a:cubicBezTo>
                    <a:pt x="28412" y="1331400"/>
                    <a:pt x="18577" y="1327326"/>
                    <a:pt x="11325" y="1320075"/>
                  </a:cubicBezTo>
                  <a:cubicBezTo>
                    <a:pt x="4074" y="1312824"/>
                    <a:pt x="0" y="1302989"/>
                    <a:pt x="0" y="1292734"/>
                  </a:cubicBezTo>
                  <a:lnTo>
                    <a:pt x="0" y="38667"/>
                  </a:lnTo>
                  <a:cubicBezTo>
                    <a:pt x="0" y="17312"/>
                    <a:pt x="17312" y="0"/>
                    <a:pt x="38667" y="0"/>
                  </a:cubicBezTo>
                  <a:close/>
                </a:path>
              </a:pathLst>
            </a:custGeom>
            <a:blipFill>
              <a:blip r:embed="rId6"/>
              <a:stretch>
                <a:fillRect t="-25817" b="-25817"/>
              </a:stretch>
            </a:blipFill>
          </p:spPr>
          <p:txBody>
            <a:bodyPr/>
            <a:lstStyle/>
            <a:p>
              <a:endParaRPr lang="en-US" dirty="0">
                <a:latin typeface="Arial" panose="020B0604020202020204" pitchFamily="34" charset="0"/>
              </a:endParaRPr>
            </a:p>
          </p:txBody>
        </p:sp>
      </p:grpSp>
      <p:grpSp>
        <p:nvGrpSpPr>
          <p:cNvPr id="10" name="Group 10"/>
          <p:cNvGrpSpPr/>
          <p:nvPr/>
        </p:nvGrpSpPr>
        <p:grpSpPr>
          <a:xfrm>
            <a:off x="4150369" y="-1806153"/>
            <a:ext cx="4605125" cy="3199238"/>
            <a:chOff x="0" y="0"/>
            <a:chExt cx="1345079" cy="934443"/>
          </a:xfrm>
        </p:grpSpPr>
        <p:sp>
          <p:nvSpPr>
            <p:cNvPr id="11" name="Freeform 11"/>
            <p:cNvSpPr/>
            <p:nvPr/>
          </p:nvSpPr>
          <p:spPr>
            <a:xfrm>
              <a:off x="0" y="0"/>
              <a:ext cx="1345079" cy="934443"/>
            </a:xfrm>
            <a:custGeom>
              <a:avLst/>
              <a:gdLst/>
              <a:ahLst/>
              <a:cxnLst/>
              <a:rect l="l" t="t" r="r" b="b"/>
              <a:pathLst>
                <a:path w="1345079" h="934443">
                  <a:moveTo>
                    <a:pt x="38667" y="0"/>
                  </a:moveTo>
                  <a:lnTo>
                    <a:pt x="1306412" y="0"/>
                  </a:lnTo>
                  <a:cubicBezTo>
                    <a:pt x="1316667" y="0"/>
                    <a:pt x="1326502" y="4074"/>
                    <a:pt x="1333753" y="11325"/>
                  </a:cubicBezTo>
                  <a:cubicBezTo>
                    <a:pt x="1341005" y="18577"/>
                    <a:pt x="1345079" y="28412"/>
                    <a:pt x="1345079" y="38667"/>
                  </a:cubicBezTo>
                  <a:lnTo>
                    <a:pt x="1345079" y="895776"/>
                  </a:lnTo>
                  <a:cubicBezTo>
                    <a:pt x="1345079" y="906031"/>
                    <a:pt x="1341005" y="915866"/>
                    <a:pt x="1333753" y="923118"/>
                  </a:cubicBezTo>
                  <a:cubicBezTo>
                    <a:pt x="1326502" y="930369"/>
                    <a:pt x="1316667" y="934443"/>
                    <a:pt x="1306412" y="934443"/>
                  </a:cubicBezTo>
                  <a:lnTo>
                    <a:pt x="38667" y="934443"/>
                  </a:lnTo>
                  <a:cubicBezTo>
                    <a:pt x="17312" y="934443"/>
                    <a:pt x="0" y="917131"/>
                    <a:pt x="0" y="895776"/>
                  </a:cubicBezTo>
                  <a:lnTo>
                    <a:pt x="0" y="38667"/>
                  </a:lnTo>
                  <a:cubicBezTo>
                    <a:pt x="0" y="17312"/>
                    <a:pt x="17312" y="0"/>
                    <a:pt x="38667" y="0"/>
                  </a:cubicBezTo>
                  <a:close/>
                </a:path>
              </a:pathLst>
            </a:custGeom>
            <a:blipFill>
              <a:blip r:embed="rId7"/>
              <a:stretch>
                <a:fillRect t="-45962" b="-45962"/>
              </a:stretch>
            </a:blipFill>
          </p:spPr>
          <p:txBody>
            <a:bodyPr/>
            <a:lstStyle/>
            <a:p>
              <a:endParaRPr lang="en-US" dirty="0">
                <a:latin typeface="Arial" panose="020B0604020202020204" pitchFamily="34" charset="0"/>
              </a:endParaRPr>
            </a:p>
          </p:txBody>
        </p:sp>
      </p:grpSp>
      <p:sp>
        <p:nvSpPr>
          <p:cNvPr id="12" name="TextBox 12"/>
          <p:cNvSpPr txBox="1"/>
          <p:nvPr/>
        </p:nvSpPr>
        <p:spPr>
          <a:xfrm>
            <a:off x="2836630" y="3682575"/>
            <a:ext cx="11870681" cy="3098477"/>
          </a:xfrm>
          <a:prstGeom prst="rect">
            <a:avLst/>
          </a:prstGeom>
        </p:spPr>
        <p:txBody>
          <a:bodyPr wrap="square" lIns="0" tIns="0" rIns="0" bIns="0" rtlCol="0" anchor="t">
            <a:spAutoFit/>
          </a:bodyPr>
          <a:lstStyle/>
          <a:p>
            <a:pPr marL="0" lvl="0" indent="0" algn="l">
              <a:lnSpc>
                <a:spcPts val="12000"/>
              </a:lnSpc>
            </a:pPr>
            <a:r>
              <a:rPr lang="en-US" sz="12000" b="1" spc="-240" dirty="0">
                <a:solidFill>
                  <a:srgbClr val="000000"/>
                </a:solidFill>
                <a:latin typeface="Arial Black" panose="020B0A04020102020204" pitchFamily="34" charset="0"/>
                <a:ea typeface="Nourd Bold"/>
                <a:cs typeface="Nourd Bold"/>
                <a:sym typeface="Nourd Bold"/>
              </a:rPr>
              <a:t>Healthy Eating on a Budget</a:t>
            </a:r>
          </a:p>
        </p:txBody>
      </p:sp>
      <p:sp>
        <p:nvSpPr>
          <p:cNvPr id="13" name="TextBox 13"/>
          <p:cNvSpPr txBox="1"/>
          <p:nvPr/>
        </p:nvSpPr>
        <p:spPr>
          <a:xfrm>
            <a:off x="3124200" y="6886069"/>
            <a:ext cx="9848706" cy="438262"/>
          </a:xfrm>
          <a:prstGeom prst="rect">
            <a:avLst/>
          </a:prstGeom>
        </p:spPr>
        <p:txBody>
          <a:bodyPr lIns="0" tIns="0" rIns="0" bIns="0" rtlCol="0" anchor="t">
            <a:spAutoFit/>
          </a:bodyPr>
          <a:lstStyle/>
          <a:p>
            <a:pPr marL="0" lvl="0" indent="0" algn="l">
              <a:lnSpc>
                <a:spcPts val="3079"/>
              </a:lnSpc>
              <a:spcBef>
                <a:spcPct val="0"/>
              </a:spcBef>
            </a:pPr>
            <a:r>
              <a:rPr lang="en-US" sz="4800" dirty="0">
                <a:solidFill>
                  <a:srgbClr val="7BA81D"/>
                </a:solidFill>
                <a:latin typeface="Arial" panose="020B0604020202020204" pitchFamily="34" charset="0"/>
                <a:ea typeface="Quattrocento"/>
                <a:cs typeface="Arial" panose="020B0604020202020204" pitchFamily="34" charset="0"/>
                <a:sym typeface="Quattrocento"/>
              </a:rPr>
              <a:t>WIC Talks</a:t>
            </a:r>
          </a:p>
        </p:txBody>
      </p:sp>
      <p:grpSp>
        <p:nvGrpSpPr>
          <p:cNvPr id="14" name="Group 14"/>
          <p:cNvGrpSpPr/>
          <p:nvPr/>
        </p:nvGrpSpPr>
        <p:grpSpPr>
          <a:xfrm>
            <a:off x="15582335" y="2864353"/>
            <a:ext cx="4605125" cy="4558294"/>
            <a:chOff x="0" y="0"/>
            <a:chExt cx="1345079" cy="1331400"/>
          </a:xfrm>
        </p:grpSpPr>
        <p:sp>
          <p:nvSpPr>
            <p:cNvPr id="15" name="Freeform 15"/>
            <p:cNvSpPr/>
            <p:nvPr/>
          </p:nvSpPr>
          <p:spPr>
            <a:xfrm>
              <a:off x="0" y="0"/>
              <a:ext cx="1345079" cy="1331400"/>
            </a:xfrm>
            <a:custGeom>
              <a:avLst/>
              <a:gdLst/>
              <a:ahLst/>
              <a:cxnLst/>
              <a:rect l="l" t="t" r="r" b="b"/>
              <a:pathLst>
                <a:path w="1345079" h="1331400">
                  <a:moveTo>
                    <a:pt x="38667" y="0"/>
                  </a:moveTo>
                  <a:lnTo>
                    <a:pt x="1306412" y="0"/>
                  </a:lnTo>
                  <a:cubicBezTo>
                    <a:pt x="1316667" y="0"/>
                    <a:pt x="1326502" y="4074"/>
                    <a:pt x="1333753" y="11325"/>
                  </a:cubicBezTo>
                  <a:cubicBezTo>
                    <a:pt x="1341005" y="18577"/>
                    <a:pt x="1345079" y="28412"/>
                    <a:pt x="1345079" y="38667"/>
                  </a:cubicBezTo>
                  <a:lnTo>
                    <a:pt x="1345079" y="1292734"/>
                  </a:lnTo>
                  <a:cubicBezTo>
                    <a:pt x="1345079" y="1314089"/>
                    <a:pt x="1327767" y="1331400"/>
                    <a:pt x="1306412" y="1331400"/>
                  </a:cubicBezTo>
                  <a:lnTo>
                    <a:pt x="38667" y="1331400"/>
                  </a:lnTo>
                  <a:cubicBezTo>
                    <a:pt x="28412" y="1331400"/>
                    <a:pt x="18577" y="1327326"/>
                    <a:pt x="11325" y="1320075"/>
                  </a:cubicBezTo>
                  <a:cubicBezTo>
                    <a:pt x="4074" y="1312824"/>
                    <a:pt x="0" y="1302989"/>
                    <a:pt x="0" y="1292734"/>
                  </a:cubicBezTo>
                  <a:lnTo>
                    <a:pt x="0" y="38667"/>
                  </a:lnTo>
                  <a:cubicBezTo>
                    <a:pt x="0" y="17312"/>
                    <a:pt x="17312" y="0"/>
                    <a:pt x="38667" y="0"/>
                  </a:cubicBezTo>
                  <a:close/>
                </a:path>
              </a:pathLst>
            </a:custGeom>
            <a:blipFill>
              <a:blip r:embed="rId8"/>
              <a:stretch>
                <a:fillRect t="-25817" b="-25817"/>
              </a:stretch>
            </a:blipFill>
          </p:spPr>
          <p:txBody>
            <a:bodyPr/>
            <a:lstStyle/>
            <a:p>
              <a:endParaRPr lang="en-US" dirty="0">
                <a:latin typeface="Arial" panose="020B0604020202020204" pitchFamily="34" charset="0"/>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C482A-CB3A-A2E1-A204-A5E2657BA01C}"/>
              </a:ext>
            </a:extLst>
          </p:cNvPr>
          <p:cNvSpPr>
            <a:spLocks noGrp="1"/>
          </p:cNvSpPr>
          <p:nvPr>
            <p:ph type="title"/>
          </p:nvPr>
        </p:nvSpPr>
        <p:spPr>
          <a:xfrm>
            <a:off x="762000" y="1479640"/>
            <a:ext cx="7772400" cy="1362075"/>
          </a:xfrm>
        </p:spPr>
        <p:txBody>
          <a:bodyPr>
            <a:normAutofit/>
          </a:bodyPr>
          <a:lstStyle/>
          <a:p>
            <a:r>
              <a:rPr lang="en-US" sz="8000" dirty="0">
                <a:solidFill>
                  <a:srgbClr val="0070C0"/>
                </a:solidFill>
              </a:rPr>
              <a:t>plan</a:t>
            </a:r>
          </a:p>
        </p:txBody>
      </p:sp>
      <p:sp>
        <p:nvSpPr>
          <p:cNvPr id="4" name="TextBox 3">
            <a:extLst>
              <a:ext uri="{FF2B5EF4-FFF2-40B4-BE49-F238E27FC236}">
                <a16:creationId xmlns:a16="http://schemas.microsoft.com/office/drawing/2014/main" id="{6A686EA0-1C06-BFC9-593C-E4F178DEE18D}"/>
              </a:ext>
            </a:extLst>
          </p:cNvPr>
          <p:cNvSpPr txBox="1"/>
          <p:nvPr/>
        </p:nvSpPr>
        <p:spPr>
          <a:xfrm>
            <a:off x="449356" y="2870850"/>
            <a:ext cx="9448800" cy="4832092"/>
          </a:xfrm>
          <a:prstGeom prst="rect">
            <a:avLst/>
          </a:prstGeom>
          <a:noFill/>
        </p:spPr>
        <p:txBody>
          <a:bodyPr wrap="square" rtlCol="0">
            <a:spAutoFit/>
          </a:bodyPr>
          <a:lstStyle/>
          <a:p>
            <a:pPr marL="742950" indent="-742950">
              <a:buFont typeface="Arial" panose="020B0604020202020204" pitchFamily="34" charset="0"/>
              <a:buChar char="•"/>
            </a:pPr>
            <a:r>
              <a:rPr lang="en-US" sz="4400" dirty="0">
                <a:latin typeface="Arial" panose="020B0604020202020204" pitchFamily="34" charset="0"/>
              </a:rPr>
              <a:t>Look for recipes using resources like:</a:t>
            </a:r>
          </a:p>
          <a:p>
            <a:pPr marL="1485900" lvl="2" indent="-571500">
              <a:buFont typeface="Arial" panose="020B0604020202020204" pitchFamily="34" charset="0"/>
              <a:buChar char="•"/>
            </a:pPr>
            <a:r>
              <a:rPr lang="en-US" sz="4000" dirty="0">
                <a:latin typeface="Arial" panose="020B0604020202020204" pitchFamily="34" charset="0"/>
              </a:rPr>
              <a:t>MyPlate.gov </a:t>
            </a:r>
          </a:p>
          <a:p>
            <a:pPr marL="1485900" lvl="2" indent="-571500">
              <a:buFont typeface="Arial" panose="020B0604020202020204" pitchFamily="34" charset="0"/>
              <a:buChar char="•"/>
            </a:pPr>
            <a:r>
              <a:rPr lang="en-US" sz="4000" dirty="0">
                <a:latin typeface="Arial" panose="020B0604020202020204" pitchFamily="34" charset="0"/>
              </a:rPr>
              <a:t>WIChealth.org </a:t>
            </a:r>
          </a:p>
          <a:p>
            <a:pPr marL="742950" indent="-742950">
              <a:buFont typeface="Arial" panose="020B0604020202020204" pitchFamily="34" charset="0"/>
              <a:buChar char="•"/>
            </a:pPr>
            <a:r>
              <a:rPr lang="en-US" sz="4400" dirty="0">
                <a:effectLst/>
                <a:latin typeface="Arial" panose="020B0604020202020204" pitchFamily="34" charset="0"/>
              </a:rPr>
              <a:t>Swap recipe ideas with friends or WIC staff</a:t>
            </a:r>
            <a:endParaRPr lang="en-US" sz="4400" dirty="0">
              <a:latin typeface="Arial" panose="020B0604020202020204" pitchFamily="34" charset="0"/>
            </a:endParaRPr>
          </a:p>
          <a:p>
            <a:pPr marL="742950" indent="-742950">
              <a:buFont typeface="Arial" panose="020B0604020202020204" pitchFamily="34" charset="0"/>
              <a:buChar char="•"/>
            </a:pPr>
            <a:r>
              <a:rPr lang="en-US" sz="4400" dirty="0">
                <a:latin typeface="Arial" panose="020B0604020202020204" pitchFamily="34" charset="0"/>
              </a:rPr>
              <a:t>Make a grocery list </a:t>
            </a:r>
          </a:p>
        </p:txBody>
      </p:sp>
      <p:pic>
        <p:nvPicPr>
          <p:cNvPr id="6" name="Picture 5" descr="Man and woman at table with laptop">
            <a:extLst>
              <a:ext uri="{FF2B5EF4-FFF2-40B4-BE49-F238E27FC236}">
                <a16:creationId xmlns:a16="http://schemas.microsoft.com/office/drawing/2014/main" id="{C1B37870-FF6F-4789-15D4-0DA1A11208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9352" y="2325832"/>
            <a:ext cx="8453004" cy="5635336"/>
          </a:xfrm>
          <a:prstGeom prst="rect">
            <a:avLst/>
          </a:prstGeom>
        </p:spPr>
      </p:pic>
    </p:spTree>
    <p:extLst>
      <p:ext uri="{BB962C8B-B14F-4D97-AF65-F5344CB8AC3E}">
        <p14:creationId xmlns:p14="http://schemas.microsoft.com/office/powerpoint/2010/main" val="31962840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73751-77E7-BF65-1351-27FBBD0BEAD2}"/>
              </a:ext>
            </a:extLst>
          </p:cNvPr>
          <p:cNvSpPr>
            <a:spLocks noGrp="1"/>
          </p:cNvSpPr>
          <p:nvPr>
            <p:ph type="title"/>
          </p:nvPr>
        </p:nvSpPr>
        <p:spPr>
          <a:xfrm>
            <a:off x="10287000" y="-15688"/>
            <a:ext cx="6010286" cy="2424305"/>
          </a:xfrm>
        </p:spPr>
        <p:txBody>
          <a:bodyPr vert="horz" lIns="91440" tIns="45720" rIns="91440" bIns="45720" rtlCol="0" anchor="b">
            <a:normAutofit/>
          </a:bodyPr>
          <a:lstStyle/>
          <a:p>
            <a:pPr algn="l">
              <a:lnSpc>
                <a:spcPct val="90000"/>
              </a:lnSpc>
            </a:pPr>
            <a:r>
              <a:rPr lang="en-US" sz="6600" b="1" dirty="0"/>
              <a:t>Finding Recipes</a:t>
            </a:r>
          </a:p>
        </p:txBody>
      </p:sp>
      <p:pic>
        <p:nvPicPr>
          <p:cNvPr id="11" name="Picture 10" descr="Timeline">
            <a:extLst>
              <a:ext uri="{FF2B5EF4-FFF2-40B4-BE49-F238E27FC236}">
                <a16:creationId xmlns:a16="http://schemas.microsoft.com/office/drawing/2014/main" id="{4F016A9D-D6E2-D9F9-3FCE-6FE4D7AF0B97}"/>
              </a:ext>
            </a:extLst>
          </p:cNvPr>
          <p:cNvPicPr>
            <a:picLocks noChangeAspect="1"/>
          </p:cNvPicPr>
          <p:nvPr/>
        </p:nvPicPr>
        <p:blipFill>
          <a:blip r:embed="rId3">
            <a:extLst>
              <a:ext uri="{28A0092B-C50C-407E-A947-70E740481C1C}">
                <a14:useLocalDpi xmlns:a14="http://schemas.microsoft.com/office/drawing/2010/main" val="0"/>
              </a:ext>
            </a:extLst>
          </a:blip>
          <a:srcRect r="908" b="1"/>
          <a:stretch/>
        </p:blipFill>
        <p:spPr>
          <a:xfrm>
            <a:off x="399143" y="952500"/>
            <a:ext cx="9610354" cy="7564644"/>
          </a:xfrm>
          <a:prstGeom prst="rect">
            <a:avLst/>
          </a:prstGeom>
        </p:spPr>
      </p:pic>
      <p:grpSp>
        <p:nvGrpSpPr>
          <p:cNvPr id="37" name="Group 36">
            <a:extLst>
              <a:ext uri="{FF2B5EF4-FFF2-40B4-BE49-F238E27FC236}">
                <a16:creationId xmlns:a16="http://schemas.microsoft.com/office/drawing/2014/main" id="{BE589684-54CA-64D8-C963-5F19FF75BF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7045" y="8788290"/>
            <a:ext cx="9610355" cy="185045"/>
            <a:chOff x="7015162" y="5858828"/>
            <a:chExt cx="4300544" cy="123363"/>
          </a:xfrm>
        </p:grpSpPr>
        <p:sp>
          <p:nvSpPr>
            <p:cNvPr id="38" name="Rectangle 37">
              <a:extLst>
                <a:ext uri="{FF2B5EF4-FFF2-40B4-BE49-F238E27FC236}">
                  <a16:creationId xmlns:a16="http://schemas.microsoft.com/office/drawing/2014/main" id="{9B56B8E8-B789-DA4D-E4BE-03FA3165B3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03753" y="3770237"/>
              <a:ext cx="123362" cy="4300544"/>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9" name="Rectangle 38">
              <a:extLst>
                <a:ext uri="{FF2B5EF4-FFF2-40B4-BE49-F238E27FC236}">
                  <a16:creationId xmlns:a16="http://schemas.microsoft.com/office/drawing/2014/main" id="{2255D907-377D-0DF9-B4A4-4B44C46FB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09789" y="4876274"/>
              <a:ext cx="123362" cy="2088471"/>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pic>
        <p:nvPicPr>
          <p:cNvPr id="7" name="Picture 6" descr="Graphical user interface, application">
            <a:extLst>
              <a:ext uri="{FF2B5EF4-FFF2-40B4-BE49-F238E27FC236}">
                <a16:creationId xmlns:a16="http://schemas.microsoft.com/office/drawing/2014/main" id="{4C37B395-050F-C4CF-9FAA-188F4A1BC5C2}"/>
              </a:ext>
            </a:extLst>
          </p:cNvPr>
          <p:cNvPicPr>
            <a:picLocks noChangeAspect="1"/>
          </p:cNvPicPr>
          <p:nvPr/>
        </p:nvPicPr>
        <p:blipFill rotWithShape="1">
          <a:blip r:embed="rId4">
            <a:extLst>
              <a:ext uri="{28A0092B-C50C-407E-A947-70E740481C1C}">
                <a14:useLocalDpi xmlns:a14="http://schemas.microsoft.com/office/drawing/2010/main" val="0"/>
              </a:ext>
            </a:extLst>
          </a:blip>
          <a:srcRect l="21470" r="1"/>
          <a:stretch/>
        </p:blipFill>
        <p:spPr>
          <a:xfrm>
            <a:off x="10009497" y="2606515"/>
            <a:ext cx="7897503" cy="6465903"/>
          </a:xfrm>
          <a:prstGeom prst="rect">
            <a:avLst/>
          </a:prstGeom>
        </p:spPr>
      </p:pic>
    </p:spTree>
    <p:extLst>
      <p:ext uri="{BB962C8B-B14F-4D97-AF65-F5344CB8AC3E}">
        <p14:creationId xmlns:p14="http://schemas.microsoft.com/office/powerpoint/2010/main" val="2632521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4" name="Rectangle 74">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5" name="Rectangle 76">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26309" y="2126307"/>
            <a:ext cx="10313727" cy="6061116"/>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6" name="Rectangle 78">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37743" y="3990710"/>
            <a:ext cx="6533391" cy="6057905"/>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7" name="Rectangle 80">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771323" y="2457128"/>
            <a:ext cx="10286358" cy="5372102"/>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3" name="Freeform: Shape 82">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21033" y="1801968"/>
            <a:ext cx="7212453" cy="6132999"/>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Arial" panose="020B0604020202020204" pitchFamily="34" charset="0"/>
            </a:endParaRPr>
          </a:p>
        </p:txBody>
      </p:sp>
      <p:sp>
        <p:nvSpPr>
          <p:cNvPr id="2" name="Title 1">
            <a:extLst>
              <a:ext uri="{FF2B5EF4-FFF2-40B4-BE49-F238E27FC236}">
                <a16:creationId xmlns:a16="http://schemas.microsoft.com/office/drawing/2014/main" id="{CCDA9E44-219D-9AFD-889C-F7FD5D7F04EF}"/>
              </a:ext>
            </a:extLst>
          </p:cNvPr>
          <p:cNvSpPr>
            <a:spLocks noGrp="1"/>
          </p:cNvSpPr>
          <p:nvPr>
            <p:ph type="title"/>
          </p:nvPr>
        </p:nvSpPr>
        <p:spPr>
          <a:xfrm>
            <a:off x="531158" y="2852935"/>
            <a:ext cx="5372103" cy="4607859"/>
          </a:xfrm>
          <a:prstGeom prst="ellipse">
            <a:avLst/>
          </a:prstGeom>
        </p:spPr>
        <p:txBody>
          <a:bodyPr vert="horz" lIns="91440" tIns="45720" rIns="91440" bIns="45720" rtlCol="0" anchor="t">
            <a:noAutofit/>
          </a:bodyPr>
          <a:lstStyle/>
          <a:p>
            <a:pPr algn="l">
              <a:lnSpc>
                <a:spcPct val="90000"/>
              </a:lnSpc>
            </a:pPr>
            <a:r>
              <a:rPr lang="en-US" sz="8000" b="1" kern="1200" dirty="0">
                <a:solidFill>
                  <a:srgbClr val="FFFFFF"/>
                </a:solidFill>
                <a:ea typeface="+mj-ea"/>
                <a:cs typeface="+mj-cs"/>
              </a:rPr>
              <a:t>Create a meal </a:t>
            </a:r>
            <a:r>
              <a:rPr lang="en-US" sz="8000" b="1" dirty="0">
                <a:solidFill>
                  <a:srgbClr val="FFFFFF"/>
                </a:solidFill>
              </a:rPr>
              <a:t>p</a:t>
            </a:r>
            <a:r>
              <a:rPr lang="en-US" sz="8000" b="1" kern="1200" dirty="0">
                <a:solidFill>
                  <a:srgbClr val="FFFFFF"/>
                </a:solidFill>
                <a:ea typeface="+mj-ea"/>
                <a:cs typeface="+mj-cs"/>
              </a:rPr>
              <a:t>lan</a:t>
            </a:r>
          </a:p>
        </p:txBody>
      </p:sp>
      <p:pic>
        <p:nvPicPr>
          <p:cNvPr id="8" name="Content Placeholder 7" descr="Calendar">
            <a:extLst>
              <a:ext uri="{FF2B5EF4-FFF2-40B4-BE49-F238E27FC236}">
                <a16:creationId xmlns:a16="http://schemas.microsoft.com/office/drawing/2014/main" id="{0846BB7A-0C0C-5F5E-A9F4-74CF28AD72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2762" y="902888"/>
            <a:ext cx="11826638" cy="9254346"/>
          </a:xfrm>
          <a:prstGeom prst="rect">
            <a:avLst/>
          </a:prstGeom>
        </p:spPr>
      </p:pic>
    </p:spTree>
    <p:extLst>
      <p:ext uri="{BB962C8B-B14F-4D97-AF65-F5344CB8AC3E}">
        <p14:creationId xmlns:p14="http://schemas.microsoft.com/office/powerpoint/2010/main" val="20474545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 name="Title 1">
            <a:extLst>
              <a:ext uri="{FF2B5EF4-FFF2-40B4-BE49-F238E27FC236}">
                <a16:creationId xmlns:a16="http://schemas.microsoft.com/office/drawing/2014/main" id="{233E6C3B-A8BF-6F78-37AD-60ABEA1DF879}"/>
              </a:ext>
            </a:extLst>
          </p:cNvPr>
          <p:cNvSpPr>
            <a:spLocks noGrp="1"/>
          </p:cNvSpPr>
          <p:nvPr>
            <p:ph type="title"/>
          </p:nvPr>
        </p:nvSpPr>
        <p:spPr>
          <a:xfrm>
            <a:off x="8758504" y="800100"/>
            <a:ext cx="8632344" cy="2501353"/>
          </a:xfrm>
        </p:spPr>
        <p:txBody>
          <a:bodyPr vert="horz" lIns="91440" tIns="45720" rIns="91440" bIns="45720" rtlCol="0" anchor="b">
            <a:normAutofit/>
          </a:bodyPr>
          <a:lstStyle/>
          <a:p>
            <a:pPr algn="l">
              <a:lnSpc>
                <a:spcPct val="90000"/>
              </a:lnSpc>
            </a:pPr>
            <a:r>
              <a:rPr lang="en-US" sz="6000" b="1" kern="1200" dirty="0">
                <a:solidFill>
                  <a:schemeClr val="tx1"/>
                </a:solidFill>
                <a:ea typeface="+mj-ea"/>
                <a:cs typeface="+mj-cs"/>
              </a:rPr>
              <a:t>Create Your </a:t>
            </a:r>
            <a:br>
              <a:rPr lang="en-US" sz="6000" b="1" kern="1200" dirty="0">
                <a:solidFill>
                  <a:schemeClr val="tx1"/>
                </a:solidFill>
                <a:ea typeface="+mj-ea"/>
                <a:cs typeface="+mj-cs"/>
              </a:rPr>
            </a:br>
            <a:r>
              <a:rPr lang="en-US" sz="6000" b="1" kern="1200" dirty="0">
                <a:solidFill>
                  <a:schemeClr val="tx1"/>
                </a:solidFill>
                <a:ea typeface="+mj-ea"/>
                <a:cs typeface="+mj-cs"/>
              </a:rPr>
              <a:t>Shopping List</a:t>
            </a:r>
          </a:p>
        </p:txBody>
      </p:sp>
      <p:pic>
        <p:nvPicPr>
          <p:cNvPr id="6" name="Picture 5" descr="Person using tablet in grocery store">
            <a:extLst>
              <a:ext uri="{FF2B5EF4-FFF2-40B4-BE49-F238E27FC236}">
                <a16:creationId xmlns:a16="http://schemas.microsoft.com/office/drawing/2014/main" id="{35409A7E-000A-7DA4-87A4-DE8F7AFA4844}"/>
              </a:ext>
            </a:extLst>
          </p:cNvPr>
          <p:cNvPicPr>
            <a:picLocks noChangeAspect="1"/>
          </p:cNvPicPr>
          <p:nvPr/>
        </p:nvPicPr>
        <p:blipFill>
          <a:blip r:embed="rId3" cstate="print">
            <a:extLst>
              <a:ext uri="{28A0092B-C50C-407E-A947-70E740481C1C}">
                <a14:useLocalDpi xmlns:a14="http://schemas.microsoft.com/office/drawing/2010/main" val="0"/>
              </a:ext>
            </a:extLst>
          </a:blip>
          <a:srcRect l="4595" r="10875" b="1"/>
          <a:stretch/>
        </p:blipFill>
        <p:spPr>
          <a:xfrm>
            <a:off x="838201" y="2328778"/>
            <a:ext cx="7129019" cy="5629444"/>
          </a:xfrm>
          <a:prstGeom prst="rect">
            <a:avLst/>
          </a:prstGeom>
        </p:spPr>
      </p:pic>
      <p:sp>
        <p:nvSpPr>
          <p:cNvPr id="4" name="Content Placeholder 3">
            <a:extLst>
              <a:ext uri="{FF2B5EF4-FFF2-40B4-BE49-F238E27FC236}">
                <a16:creationId xmlns:a16="http://schemas.microsoft.com/office/drawing/2014/main" id="{BEAD69C9-C79A-4E4E-E14F-814D29D05825}"/>
              </a:ext>
            </a:extLst>
          </p:cNvPr>
          <p:cNvSpPr>
            <a:spLocks noGrp="1"/>
          </p:cNvSpPr>
          <p:nvPr>
            <p:ph sz="half" idx="2"/>
          </p:nvPr>
        </p:nvSpPr>
        <p:spPr>
          <a:xfrm>
            <a:off x="8394752" y="3608841"/>
            <a:ext cx="9359848" cy="4796196"/>
          </a:xfrm>
        </p:spPr>
        <p:txBody>
          <a:bodyPr vert="horz" lIns="91440" tIns="45720" rIns="91440" bIns="45720" rtlCol="0" anchor="t">
            <a:normAutofit/>
          </a:bodyPr>
          <a:lstStyle/>
          <a:p>
            <a:pPr indent="-228600">
              <a:lnSpc>
                <a:spcPct val="90000"/>
              </a:lnSpc>
              <a:spcBef>
                <a:spcPts val="0"/>
              </a:spcBef>
              <a:spcAft>
                <a:spcPts val="600"/>
              </a:spcAft>
            </a:pPr>
            <a:r>
              <a:rPr lang="en-US" sz="3600" dirty="0">
                <a:effectLst/>
              </a:rPr>
              <a:t>Make a list of ingredients needed for meals and snacks.</a:t>
            </a:r>
          </a:p>
          <a:p>
            <a:pPr indent="-228600">
              <a:lnSpc>
                <a:spcPct val="90000"/>
              </a:lnSpc>
              <a:spcBef>
                <a:spcPts val="0"/>
              </a:spcBef>
              <a:spcAft>
                <a:spcPts val="600"/>
              </a:spcAft>
            </a:pPr>
            <a:r>
              <a:rPr lang="en-US" sz="3600" dirty="0">
                <a:effectLst/>
              </a:rPr>
              <a:t>Organize your list by store sections (produce, dairy </a:t>
            </a:r>
            <a:r>
              <a:rPr lang="en-US" sz="3600" dirty="0" err="1">
                <a:effectLst/>
              </a:rPr>
              <a:t>etc</a:t>
            </a:r>
            <a:r>
              <a:rPr lang="en-US" sz="3600" dirty="0">
                <a:effectLst/>
              </a:rPr>
              <a:t>).</a:t>
            </a:r>
          </a:p>
          <a:p>
            <a:pPr indent="-228600">
              <a:lnSpc>
                <a:spcPct val="90000"/>
              </a:lnSpc>
              <a:spcBef>
                <a:spcPts val="0"/>
              </a:spcBef>
              <a:spcAft>
                <a:spcPts val="600"/>
              </a:spcAft>
            </a:pPr>
            <a:r>
              <a:rPr lang="en-US" sz="3600" dirty="0">
                <a:effectLst/>
              </a:rPr>
              <a:t>Include WIC-approved foods like milk, grains, and fruits.</a:t>
            </a:r>
          </a:p>
        </p:txBody>
      </p:sp>
      <p:sp>
        <p:nvSpPr>
          <p:cNvPr id="28" name="Rectangle 27">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9601198"/>
            <a:ext cx="18288000" cy="685160"/>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0" name="Rectangle 29">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57900" y="9601198"/>
            <a:ext cx="12230097" cy="685158"/>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extLst>
      <p:ext uri="{BB962C8B-B14F-4D97-AF65-F5344CB8AC3E}">
        <p14:creationId xmlns:p14="http://schemas.microsoft.com/office/powerpoint/2010/main" val="27401841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52DC3-D287-CD7F-FE9E-C13526BC8117}"/>
              </a:ext>
            </a:extLst>
          </p:cNvPr>
          <p:cNvSpPr>
            <a:spLocks noGrp="1"/>
          </p:cNvSpPr>
          <p:nvPr>
            <p:ph type="title"/>
          </p:nvPr>
        </p:nvSpPr>
        <p:spPr>
          <a:xfrm>
            <a:off x="1066800" y="2019300"/>
            <a:ext cx="7772400" cy="1362075"/>
          </a:xfrm>
        </p:spPr>
        <p:txBody>
          <a:bodyPr>
            <a:noAutofit/>
          </a:bodyPr>
          <a:lstStyle/>
          <a:p>
            <a:r>
              <a:rPr lang="en-US" sz="8800" dirty="0">
                <a:solidFill>
                  <a:srgbClr val="0070C0"/>
                </a:solidFill>
              </a:rPr>
              <a:t>SHOP </a:t>
            </a:r>
          </a:p>
        </p:txBody>
      </p:sp>
      <p:sp>
        <p:nvSpPr>
          <p:cNvPr id="4" name="TextBox 3">
            <a:extLst>
              <a:ext uri="{FF2B5EF4-FFF2-40B4-BE49-F238E27FC236}">
                <a16:creationId xmlns:a16="http://schemas.microsoft.com/office/drawing/2014/main" id="{2620922C-350D-1231-2C2E-95BB18FA3AEE}"/>
              </a:ext>
            </a:extLst>
          </p:cNvPr>
          <p:cNvSpPr txBox="1"/>
          <p:nvPr/>
        </p:nvSpPr>
        <p:spPr>
          <a:xfrm>
            <a:off x="1076324" y="3381375"/>
            <a:ext cx="6924675" cy="3970318"/>
          </a:xfrm>
          <a:prstGeom prst="rect">
            <a:avLst/>
          </a:prstGeom>
          <a:noFill/>
        </p:spPr>
        <p:txBody>
          <a:bodyPr wrap="square" rtlCol="0">
            <a:spAutoFit/>
          </a:bodyPr>
          <a:lstStyle/>
          <a:p>
            <a:endParaRPr lang="en-US" dirty="0">
              <a:latin typeface="Arial" panose="020B0604020202020204" pitchFamily="34" charset="0"/>
            </a:endParaRPr>
          </a:p>
          <a:p>
            <a:pPr marL="685800" indent="-685800">
              <a:buFont typeface="Arial" panose="020B0604020202020204" pitchFamily="34" charset="0"/>
              <a:buChar char="•"/>
            </a:pPr>
            <a:r>
              <a:rPr lang="en-US" sz="5400" dirty="0">
                <a:latin typeface="Arial" panose="020B0604020202020204" pitchFamily="34" charset="0"/>
              </a:rPr>
              <a:t>Smart Shopping Habits</a:t>
            </a:r>
          </a:p>
          <a:p>
            <a:pPr marL="685800" indent="-685800">
              <a:buFont typeface="Arial" panose="020B0604020202020204" pitchFamily="34" charset="0"/>
              <a:buChar char="•"/>
            </a:pPr>
            <a:r>
              <a:rPr lang="en-US" sz="5400" dirty="0">
                <a:latin typeface="Arial" panose="020B0604020202020204" pitchFamily="34" charset="0"/>
              </a:rPr>
              <a:t>Aisle by Aisle</a:t>
            </a:r>
          </a:p>
          <a:p>
            <a:pPr marL="685800" indent="-685800">
              <a:buFont typeface="Arial" panose="020B0604020202020204" pitchFamily="34" charset="0"/>
              <a:buChar char="•"/>
            </a:pPr>
            <a:r>
              <a:rPr lang="en-US" sz="5400" dirty="0">
                <a:latin typeface="Arial" panose="020B0604020202020204" pitchFamily="34" charset="0"/>
              </a:rPr>
              <a:t>Unit Pricing</a:t>
            </a:r>
          </a:p>
          <a:p>
            <a:endParaRPr lang="en-US" dirty="0">
              <a:latin typeface="Arial" panose="020B0604020202020204" pitchFamily="34" charset="0"/>
            </a:endParaRPr>
          </a:p>
        </p:txBody>
      </p:sp>
      <p:pic>
        <p:nvPicPr>
          <p:cNvPr id="6" name="Picture 5" descr="Mother and child picking apples">
            <a:extLst>
              <a:ext uri="{FF2B5EF4-FFF2-40B4-BE49-F238E27FC236}">
                <a16:creationId xmlns:a16="http://schemas.microsoft.com/office/drawing/2014/main" id="{7CDB7F7D-A4D8-E184-6F79-1CEA398496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0600" y="2019300"/>
            <a:ext cx="8963025" cy="5975350"/>
          </a:xfrm>
          <a:prstGeom prst="rect">
            <a:avLst/>
          </a:prstGeom>
        </p:spPr>
      </p:pic>
    </p:spTree>
    <p:extLst>
      <p:ext uri="{BB962C8B-B14F-4D97-AF65-F5344CB8AC3E}">
        <p14:creationId xmlns:p14="http://schemas.microsoft.com/office/powerpoint/2010/main" val="22853201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useBgFill="1">
        <p:nvSpPr>
          <p:cNvPr id="36" name="Rectangle 35">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7124621" cy="10287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 name="Title 1">
            <a:extLst>
              <a:ext uri="{FF2B5EF4-FFF2-40B4-BE49-F238E27FC236}">
                <a16:creationId xmlns:a16="http://schemas.microsoft.com/office/drawing/2014/main" id="{8DA8B2DC-C67E-622B-DC2D-66B67ABD138C}"/>
              </a:ext>
            </a:extLst>
          </p:cNvPr>
          <p:cNvSpPr>
            <a:spLocks noGrp="1"/>
          </p:cNvSpPr>
          <p:nvPr>
            <p:ph type="title"/>
          </p:nvPr>
        </p:nvSpPr>
        <p:spPr>
          <a:xfrm>
            <a:off x="10205112" y="1143001"/>
            <a:ext cx="6941279" cy="2562366"/>
          </a:xfrm>
        </p:spPr>
        <p:txBody>
          <a:bodyPr anchor="ctr">
            <a:noAutofit/>
          </a:bodyPr>
          <a:lstStyle/>
          <a:p>
            <a:pPr algn="l"/>
            <a:r>
              <a:rPr lang="en-US" sz="6600" b="1" dirty="0"/>
              <a:t>Smart Shopping Habits</a:t>
            </a:r>
          </a:p>
        </p:txBody>
      </p:sp>
      <p:pic>
        <p:nvPicPr>
          <p:cNvPr id="5" name="Picture 4" descr="Fruits and vegetables in bags">
            <a:extLst>
              <a:ext uri="{FF2B5EF4-FFF2-40B4-BE49-F238E27FC236}">
                <a16:creationId xmlns:a16="http://schemas.microsoft.com/office/drawing/2014/main" id="{4C10C908-B20C-95BA-A0F9-F0E135DB616F}"/>
              </a:ext>
            </a:extLst>
          </p:cNvPr>
          <p:cNvPicPr>
            <a:picLocks noChangeAspect="1"/>
          </p:cNvPicPr>
          <p:nvPr/>
        </p:nvPicPr>
        <p:blipFill>
          <a:blip r:embed="rId3"/>
          <a:srcRect l="33284" r="7382"/>
          <a:stretch/>
        </p:blipFill>
        <p:spPr>
          <a:xfrm>
            <a:off x="-1" y="-3"/>
            <a:ext cx="9144001" cy="10287003"/>
          </a:xfrm>
          <a:prstGeom prst="rect">
            <a:avLst/>
          </a:prstGeom>
        </p:spPr>
      </p:pic>
      <p:sp>
        <p:nvSpPr>
          <p:cNvPr id="3" name="Content Placeholder 2">
            <a:extLst>
              <a:ext uri="{FF2B5EF4-FFF2-40B4-BE49-F238E27FC236}">
                <a16:creationId xmlns:a16="http://schemas.microsoft.com/office/drawing/2014/main" id="{4293CFA7-179D-6DEB-6729-16046D651FB1}"/>
              </a:ext>
            </a:extLst>
          </p:cNvPr>
          <p:cNvSpPr>
            <a:spLocks noGrp="1"/>
          </p:cNvSpPr>
          <p:nvPr>
            <p:ph idx="1"/>
          </p:nvPr>
        </p:nvSpPr>
        <p:spPr>
          <a:xfrm>
            <a:off x="10364591" y="3705367"/>
            <a:ext cx="6781800" cy="4867133"/>
          </a:xfrm>
        </p:spPr>
        <p:txBody>
          <a:bodyPr anchor="ctr">
            <a:normAutofit/>
          </a:bodyPr>
          <a:lstStyle/>
          <a:p>
            <a:pPr>
              <a:lnSpc>
                <a:spcPct val="90000"/>
              </a:lnSpc>
            </a:pPr>
            <a:r>
              <a:rPr lang="en-US" sz="4000" dirty="0"/>
              <a:t>Stick to your shopping list</a:t>
            </a:r>
          </a:p>
          <a:p>
            <a:pPr>
              <a:lnSpc>
                <a:spcPct val="90000"/>
              </a:lnSpc>
            </a:pPr>
            <a:r>
              <a:rPr lang="en-US" sz="4000" dirty="0"/>
              <a:t>Choose store brands</a:t>
            </a:r>
          </a:p>
          <a:p>
            <a:pPr>
              <a:lnSpc>
                <a:spcPct val="90000"/>
              </a:lnSpc>
            </a:pPr>
            <a:r>
              <a:rPr lang="en-US" sz="4000" dirty="0"/>
              <a:t>Look for savings</a:t>
            </a:r>
          </a:p>
          <a:p>
            <a:pPr lvl="1">
              <a:lnSpc>
                <a:spcPct val="90000"/>
              </a:lnSpc>
            </a:pPr>
            <a:r>
              <a:rPr lang="en-US" sz="4000" dirty="0"/>
              <a:t>Store websites and apps</a:t>
            </a:r>
          </a:p>
          <a:p>
            <a:pPr lvl="1">
              <a:lnSpc>
                <a:spcPct val="90000"/>
              </a:lnSpc>
            </a:pPr>
            <a:r>
              <a:rPr lang="en-US" sz="4000" dirty="0"/>
              <a:t>Digital or paper coupons</a:t>
            </a:r>
          </a:p>
          <a:p>
            <a:pPr>
              <a:lnSpc>
                <a:spcPct val="90000"/>
              </a:lnSpc>
            </a:pPr>
            <a:endParaRPr lang="en-US" sz="3600" dirty="0"/>
          </a:p>
          <a:p>
            <a:pPr marL="0" indent="0">
              <a:lnSpc>
                <a:spcPct val="90000"/>
              </a:lnSpc>
              <a:buNone/>
            </a:pPr>
            <a:endParaRPr lang="en-US" sz="1700" dirty="0"/>
          </a:p>
        </p:txBody>
      </p:sp>
    </p:spTree>
    <p:extLst>
      <p:ext uri="{BB962C8B-B14F-4D97-AF65-F5344CB8AC3E}">
        <p14:creationId xmlns:p14="http://schemas.microsoft.com/office/powerpoint/2010/main" val="134408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lose up of a green surface&#10;&#10;Description automatically generated with low confidence">
            <a:extLst>
              <a:ext uri="{FF2B5EF4-FFF2-40B4-BE49-F238E27FC236}">
                <a16:creationId xmlns:a16="http://schemas.microsoft.com/office/drawing/2014/main" id="{C0334C0F-AA0C-FA08-E405-BDC435738F63}"/>
              </a:ext>
            </a:extLst>
          </p:cNvPr>
          <p:cNvPicPr>
            <a:picLocks noChangeAspect="1"/>
          </p:cNvPicPr>
          <p:nvPr/>
        </p:nvPicPr>
        <p:blipFill>
          <a:blip r:embed="rId3">
            <a:duotone>
              <a:schemeClr val="bg2">
                <a:shade val="45000"/>
                <a:satMod val="135000"/>
              </a:schemeClr>
              <a:prstClr val="white"/>
            </a:duotone>
          </a:blip>
          <a:srcRect t="7680" b="8050"/>
          <a:stretch/>
        </p:blipFill>
        <p:spPr>
          <a:xfrm>
            <a:off x="-28903" y="-42934"/>
            <a:ext cx="18287980" cy="10286990"/>
          </a:xfrm>
          <a:prstGeom prst="rect">
            <a:avLst/>
          </a:prstGeom>
        </p:spPr>
      </p:pic>
      <p:sp>
        <p:nvSpPr>
          <p:cNvPr id="10"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 name="Title 1">
            <a:extLst>
              <a:ext uri="{FF2B5EF4-FFF2-40B4-BE49-F238E27FC236}">
                <a16:creationId xmlns:a16="http://schemas.microsoft.com/office/drawing/2014/main" id="{3F3D1F07-353E-DE04-1F90-E95774EF9E42}"/>
              </a:ext>
            </a:extLst>
          </p:cNvPr>
          <p:cNvSpPr>
            <a:spLocks noGrp="1"/>
          </p:cNvSpPr>
          <p:nvPr>
            <p:ph type="title"/>
          </p:nvPr>
        </p:nvSpPr>
        <p:spPr>
          <a:xfrm>
            <a:off x="1257300" y="1333500"/>
            <a:ext cx="15773400" cy="1243013"/>
          </a:xfrm>
        </p:spPr>
        <p:txBody>
          <a:bodyPr vert="horz" lIns="91440" tIns="45720" rIns="91440" bIns="45720" rtlCol="0" anchor="ctr">
            <a:normAutofit fontScale="90000"/>
          </a:bodyPr>
          <a:lstStyle/>
          <a:p>
            <a:pPr>
              <a:lnSpc>
                <a:spcPct val="90000"/>
              </a:lnSpc>
            </a:pPr>
            <a:br>
              <a:rPr lang="en-US" dirty="0"/>
            </a:br>
            <a:br>
              <a:rPr lang="en-US" dirty="0"/>
            </a:br>
            <a:br>
              <a:rPr lang="en-US" dirty="0"/>
            </a:br>
            <a:br>
              <a:rPr lang="en-US" dirty="0"/>
            </a:br>
            <a:br>
              <a:rPr lang="en-US" dirty="0"/>
            </a:br>
            <a:endParaRPr lang="en-US" dirty="0"/>
          </a:p>
        </p:txBody>
      </p:sp>
      <p:graphicFrame>
        <p:nvGraphicFramePr>
          <p:cNvPr id="5" name="Content Placeholder 2">
            <a:extLst>
              <a:ext uri="{FF2B5EF4-FFF2-40B4-BE49-F238E27FC236}">
                <a16:creationId xmlns:a16="http://schemas.microsoft.com/office/drawing/2014/main" id="{CC523BBF-583F-B1F3-D74B-87AEF15E079C}"/>
              </a:ext>
            </a:extLst>
          </p:cNvPr>
          <p:cNvGraphicFramePr>
            <a:graphicFrameLocks noGrp="1"/>
          </p:cNvGraphicFramePr>
          <p:nvPr>
            <p:ph sz="half" idx="1"/>
            <p:extLst>
              <p:ext uri="{D42A27DB-BD31-4B8C-83A1-F6EECF244321}">
                <p14:modId xmlns:p14="http://schemas.microsoft.com/office/powerpoint/2010/main" val="824590675"/>
              </p:ext>
            </p:extLst>
          </p:nvPr>
        </p:nvGraphicFramePr>
        <p:xfrm>
          <a:off x="-14288" y="851779"/>
          <a:ext cx="18135580" cy="89713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a16="http://schemas.microsoft.com/office/drawing/2014/main" id="{0F5FA3C2-0E25-3730-4FC4-1C8328F11D33}"/>
              </a:ext>
            </a:extLst>
          </p:cNvPr>
          <p:cNvSpPr txBox="1"/>
          <p:nvPr/>
        </p:nvSpPr>
        <p:spPr>
          <a:xfrm>
            <a:off x="223030" y="2643784"/>
            <a:ext cx="3429000" cy="6924973"/>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a:spcBef>
                <a:spcPts val="0"/>
              </a:spcBef>
              <a:spcAft>
                <a:spcPts val="0"/>
              </a:spcAft>
            </a:pPr>
            <a:r>
              <a:rPr lang="en-US" sz="3200" b="1" dirty="0">
                <a:solidFill>
                  <a:schemeClr val="accent3">
                    <a:lumMod val="50000"/>
                  </a:schemeClr>
                </a:solidFill>
                <a:effectLst/>
                <a:latin typeface="Arial" panose="020B0604020202020204" pitchFamily="34" charset="0"/>
                <a:ea typeface="Calibri" panose="020F0502020204030204" pitchFamily="34" charset="0"/>
              </a:rPr>
              <a:t>Buy in Season </a:t>
            </a:r>
            <a:endParaRPr lang="en-US" sz="3200" b="1" dirty="0">
              <a:solidFill>
                <a:schemeClr val="accent3">
                  <a:lumMod val="50000"/>
                </a:schemeClr>
              </a:solidFill>
              <a:latin typeface="Arial" panose="020B0604020202020204" pitchFamily="34" charset="0"/>
              <a:ea typeface="Calibri" panose="020F0502020204030204" pitchFamily="34" charset="0"/>
            </a:endParaRPr>
          </a:p>
          <a:p>
            <a:pPr marR="0">
              <a:spcBef>
                <a:spcPts val="0"/>
              </a:spcBef>
              <a:spcAft>
                <a:spcPts val="0"/>
              </a:spcAft>
            </a:pPr>
            <a:r>
              <a:rPr lang="en-US" sz="3200" dirty="0">
                <a:effectLst/>
                <a:latin typeface="Arial" panose="020B0604020202020204" pitchFamily="34" charset="0"/>
                <a:ea typeface="Calibri" panose="020F0502020204030204" pitchFamily="34" charset="0"/>
              </a:rPr>
              <a:t>fresher, often cheaper, and </a:t>
            </a:r>
            <a:r>
              <a:rPr lang="en-US" sz="3200" dirty="0">
                <a:latin typeface="Arial" panose="020B0604020202020204" pitchFamily="34" charset="0"/>
                <a:ea typeface="Calibri" panose="020F0502020204030204" pitchFamily="34" charset="0"/>
              </a:rPr>
              <a:t>taste better</a:t>
            </a:r>
            <a:r>
              <a:rPr lang="en-US" sz="3200" dirty="0">
                <a:effectLst/>
                <a:latin typeface="Arial" panose="020B0604020202020204" pitchFamily="34" charset="0"/>
                <a:ea typeface="Calibri" panose="020F0502020204030204" pitchFamily="34" charset="0"/>
              </a:rPr>
              <a:t> </a:t>
            </a:r>
            <a:endParaRPr lang="en-US" sz="3200" dirty="0">
              <a:latin typeface="Arial" panose="020B0604020202020204" pitchFamily="34" charset="0"/>
              <a:ea typeface="Calibri" panose="020F0502020204030204" pitchFamily="34" charset="0"/>
            </a:endParaRPr>
          </a:p>
          <a:p>
            <a:pPr marR="0">
              <a:spcBef>
                <a:spcPts val="0"/>
              </a:spcBef>
              <a:spcAft>
                <a:spcPts val="0"/>
              </a:spcAft>
            </a:pPr>
            <a:endParaRPr lang="en-US" sz="1000" dirty="0">
              <a:effectLst/>
              <a:latin typeface="Arial" panose="020B0604020202020204" pitchFamily="34" charset="0"/>
              <a:ea typeface="Calibri" panose="020F0502020204030204" pitchFamily="34" charset="0"/>
            </a:endParaRPr>
          </a:p>
          <a:p>
            <a:pPr marR="0">
              <a:spcBef>
                <a:spcPts val="0"/>
              </a:spcBef>
              <a:spcAft>
                <a:spcPts val="0"/>
              </a:spcAft>
            </a:pPr>
            <a:r>
              <a:rPr lang="en-US" sz="3200" b="1" dirty="0">
                <a:solidFill>
                  <a:schemeClr val="accent3">
                    <a:lumMod val="50000"/>
                  </a:schemeClr>
                </a:solidFill>
                <a:effectLst/>
                <a:latin typeface="Arial" panose="020B0604020202020204" pitchFamily="34" charset="0"/>
                <a:ea typeface="Calibri" panose="020F0502020204030204" pitchFamily="34" charset="0"/>
              </a:rPr>
              <a:t>Choose Frozen or Canned: </a:t>
            </a:r>
            <a:r>
              <a:rPr lang="en-US" sz="3200" b="1" dirty="0">
                <a:effectLst/>
                <a:latin typeface="Arial" panose="020B0604020202020204" pitchFamily="34" charset="0"/>
                <a:ea typeface="Calibri" panose="020F0502020204030204" pitchFamily="34" charset="0"/>
              </a:rPr>
              <a:t> </a:t>
            </a:r>
          </a:p>
          <a:p>
            <a:r>
              <a:rPr lang="en-US" sz="3200" dirty="0">
                <a:latin typeface="Arial" panose="020B0604020202020204" pitchFamily="34" charset="0"/>
                <a:ea typeface="Calibri" panose="020F0502020204030204" pitchFamily="34" charset="0"/>
              </a:rPr>
              <a:t>Look for 100% juice and vegetables "low-sodium" or "no salt added” and </a:t>
            </a:r>
            <a:r>
              <a:rPr lang="en-US" sz="3200" dirty="0">
                <a:effectLst/>
                <a:latin typeface="Arial" panose="020B0604020202020204" pitchFamily="34" charset="0"/>
                <a:ea typeface="Calibri" panose="020F0502020204030204" pitchFamily="34" charset="0"/>
              </a:rPr>
              <a:t>without added sauces or butter</a:t>
            </a:r>
            <a:br>
              <a:rPr lang="en-US" sz="1800" dirty="0">
                <a:effectLst/>
                <a:latin typeface="Arial" panose="020B0604020202020204" pitchFamily="34" charset="0"/>
                <a:ea typeface="Calibri" panose="020F0502020204030204" pitchFamily="34" charset="0"/>
              </a:rPr>
            </a:br>
            <a:endParaRPr lang="en-US" sz="1800" dirty="0">
              <a:effectLst/>
              <a:latin typeface="Arial" panose="020B0604020202020204" pitchFamily="34" charset="0"/>
              <a:ea typeface="Calibri" panose="020F0502020204030204" pitchFamily="34" charset="0"/>
            </a:endParaRPr>
          </a:p>
        </p:txBody>
      </p:sp>
      <p:sp>
        <p:nvSpPr>
          <p:cNvPr id="13" name="Title 1">
            <a:extLst>
              <a:ext uri="{FF2B5EF4-FFF2-40B4-BE49-F238E27FC236}">
                <a16:creationId xmlns:a16="http://schemas.microsoft.com/office/drawing/2014/main" id="{1EF9A3CF-E6E2-DC77-BE9E-4170927753CA}"/>
              </a:ext>
            </a:extLst>
          </p:cNvPr>
          <p:cNvSpPr txBox="1">
            <a:spLocks/>
          </p:cNvSpPr>
          <p:nvPr/>
        </p:nvSpPr>
        <p:spPr>
          <a:xfrm>
            <a:off x="1257300" y="1333500"/>
            <a:ext cx="13068300" cy="1243013"/>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endParaRPr lang="en-US" dirty="0">
              <a:latin typeface="Arial" panose="020B0604020202020204" pitchFamily="34" charset="0"/>
            </a:endParaRPr>
          </a:p>
        </p:txBody>
      </p:sp>
      <p:sp>
        <p:nvSpPr>
          <p:cNvPr id="4" name="TextBox 3">
            <a:extLst>
              <a:ext uri="{FF2B5EF4-FFF2-40B4-BE49-F238E27FC236}">
                <a16:creationId xmlns:a16="http://schemas.microsoft.com/office/drawing/2014/main" id="{7240FF01-AA94-4D06-4223-AB2C0D315304}"/>
              </a:ext>
            </a:extLst>
          </p:cNvPr>
          <p:cNvSpPr txBox="1"/>
          <p:nvPr/>
        </p:nvSpPr>
        <p:spPr>
          <a:xfrm>
            <a:off x="4052860" y="2643784"/>
            <a:ext cx="3200400" cy="6494085"/>
          </a:xfrm>
          <a:prstGeom prst="rect">
            <a:avLst/>
          </a:prstGeom>
          <a:ln>
            <a:solidFill>
              <a:schemeClr val="accent6">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3200" b="1" dirty="0">
                <a:solidFill>
                  <a:schemeClr val="accent6">
                    <a:lumMod val="75000"/>
                  </a:schemeClr>
                </a:solidFill>
                <a:latin typeface="Arial" panose="020B0604020202020204" pitchFamily="34" charset="0"/>
              </a:rPr>
              <a:t>Choose Whole Grains</a:t>
            </a:r>
            <a:r>
              <a:rPr lang="en-US" sz="3200" dirty="0">
                <a:latin typeface="Arial" panose="020B0604020202020204" pitchFamily="34" charset="0"/>
              </a:rPr>
              <a:t>: Look for 100% whole grain foods (whole wheat bread, brown rice, oats)</a:t>
            </a:r>
            <a:endParaRPr lang="en-US" sz="1000" b="1" dirty="0">
              <a:solidFill>
                <a:schemeClr val="accent6">
                  <a:lumMod val="75000"/>
                </a:schemeClr>
              </a:solidFill>
              <a:latin typeface="Arial" panose="020B0604020202020204" pitchFamily="34" charset="0"/>
            </a:endParaRPr>
          </a:p>
          <a:p>
            <a:r>
              <a:rPr lang="en-US" sz="3200" b="1" dirty="0">
                <a:solidFill>
                  <a:schemeClr val="accent6">
                    <a:lumMod val="75000"/>
                  </a:schemeClr>
                </a:solidFill>
                <a:latin typeface="Arial" panose="020B0604020202020204" pitchFamily="34" charset="0"/>
              </a:rPr>
              <a:t>Frozen Grains</a:t>
            </a:r>
            <a:r>
              <a:rPr lang="en-US" sz="3200" dirty="0">
                <a:solidFill>
                  <a:schemeClr val="accent6">
                    <a:lumMod val="75000"/>
                  </a:schemeClr>
                </a:solidFill>
                <a:latin typeface="Arial" panose="020B0604020202020204" pitchFamily="34" charset="0"/>
              </a:rPr>
              <a:t>: </a:t>
            </a:r>
            <a:r>
              <a:rPr lang="en-US" sz="3200" dirty="0">
                <a:solidFill>
                  <a:schemeClr val="tx1"/>
                </a:solidFill>
                <a:latin typeface="Arial" panose="020B0604020202020204" pitchFamily="34" charset="0"/>
              </a:rPr>
              <a:t> </a:t>
            </a:r>
            <a:r>
              <a:rPr lang="en-US" sz="3200" dirty="0">
                <a:latin typeface="Arial" panose="020B0604020202020204" pitchFamily="34" charset="0"/>
              </a:rPr>
              <a:t>Convenient options like steam-in-bag rice available in the frozen aisle</a:t>
            </a:r>
          </a:p>
        </p:txBody>
      </p:sp>
      <p:sp>
        <p:nvSpPr>
          <p:cNvPr id="7" name="TextBox 6">
            <a:extLst>
              <a:ext uri="{FF2B5EF4-FFF2-40B4-BE49-F238E27FC236}">
                <a16:creationId xmlns:a16="http://schemas.microsoft.com/office/drawing/2014/main" id="{4348C0CB-7E01-2C6D-93A5-AFA5740415C2}"/>
              </a:ext>
            </a:extLst>
          </p:cNvPr>
          <p:cNvSpPr txBox="1"/>
          <p:nvPr/>
        </p:nvSpPr>
        <p:spPr>
          <a:xfrm>
            <a:off x="7831292" y="2619447"/>
            <a:ext cx="3115146" cy="7294305"/>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a:spcBef>
                <a:spcPts val="0"/>
              </a:spcBef>
              <a:spcAft>
                <a:spcPts val="0"/>
              </a:spcAft>
            </a:pPr>
            <a:r>
              <a:rPr lang="en-US" sz="3200" b="1" dirty="0">
                <a:solidFill>
                  <a:srgbClr val="7030A0"/>
                </a:solidFill>
                <a:effectLst/>
                <a:latin typeface="Arial" panose="020B0604020202020204" pitchFamily="34" charset="0"/>
                <a:ea typeface="Calibri" panose="020F0502020204030204" pitchFamily="34" charset="0"/>
              </a:rPr>
              <a:t>Affordable Protein Options</a:t>
            </a:r>
          </a:p>
          <a:p>
            <a:pPr marL="0" marR="0">
              <a:spcBef>
                <a:spcPts val="0"/>
              </a:spcBef>
              <a:spcAft>
                <a:spcPts val="0"/>
              </a:spcAft>
            </a:pPr>
            <a:r>
              <a:rPr lang="en-US" sz="3200" dirty="0">
                <a:latin typeface="Arial" panose="020B0604020202020204" pitchFamily="34" charset="0"/>
                <a:ea typeface="Calibri" panose="020F0502020204030204" pitchFamily="34" charset="0"/>
              </a:rPr>
              <a:t>Canned beans, eggs, lentils and canned fish</a:t>
            </a:r>
            <a:endParaRPr lang="en-US" sz="3200" b="1" dirty="0">
              <a:solidFill>
                <a:srgbClr val="7030A0"/>
              </a:solidFill>
              <a:latin typeface="Arial" panose="020B0604020202020204" pitchFamily="34" charset="0"/>
              <a:ea typeface="Calibri" panose="020F0502020204030204" pitchFamily="34" charset="0"/>
            </a:endParaRPr>
          </a:p>
          <a:p>
            <a:pPr marL="0" marR="0">
              <a:spcBef>
                <a:spcPts val="0"/>
              </a:spcBef>
              <a:spcAft>
                <a:spcPts val="0"/>
              </a:spcAft>
            </a:pPr>
            <a:endParaRPr lang="en-US" sz="1000" b="1" dirty="0">
              <a:solidFill>
                <a:srgbClr val="7030A0"/>
              </a:solidFill>
              <a:latin typeface="Arial" panose="020B0604020202020204" pitchFamily="34" charset="0"/>
              <a:ea typeface="Calibri" panose="020F0502020204030204" pitchFamily="34" charset="0"/>
            </a:endParaRPr>
          </a:p>
          <a:p>
            <a:pPr marL="0" marR="0">
              <a:spcBef>
                <a:spcPts val="0"/>
              </a:spcBef>
              <a:spcAft>
                <a:spcPts val="0"/>
              </a:spcAft>
            </a:pPr>
            <a:r>
              <a:rPr lang="en-US" sz="3200" b="1" dirty="0">
                <a:solidFill>
                  <a:srgbClr val="7030A0"/>
                </a:solidFill>
                <a:latin typeface="Arial" panose="020B0604020202020204" pitchFamily="34" charset="0"/>
                <a:ea typeface="Calibri" panose="020F0502020204030204" pitchFamily="34" charset="0"/>
              </a:rPr>
              <a:t>Buy in Bulk: </a:t>
            </a:r>
            <a:r>
              <a:rPr lang="en-US" sz="3200" dirty="0">
                <a:latin typeface="Arial" panose="020B0604020202020204" pitchFamily="34" charset="0"/>
                <a:ea typeface="Calibri" panose="020F0502020204030204" pitchFamily="34" charset="0"/>
              </a:rPr>
              <a:t>Freeze portions</a:t>
            </a:r>
            <a:endParaRPr lang="en-US" sz="3200" b="1" dirty="0">
              <a:solidFill>
                <a:srgbClr val="7030A0"/>
              </a:solidFill>
              <a:latin typeface="Arial" panose="020B0604020202020204" pitchFamily="34" charset="0"/>
              <a:ea typeface="Calibri" panose="020F0502020204030204" pitchFamily="34" charset="0"/>
            </a:endParaRPr>
          </a:p>
          <a:p>
            <a:pPr marL="0" marR="0">
              <a:spcBef>
                <a:spcPts val="0"/>
              </a:spcBef>
              <a:spcAft>
                <a:spcPts val="0"/>
              </a:spcAft>
            </a:pPr>
            <a:endParaRPr lang="en-US" sz="1000" b="1" dirty="0">
              <a:solidFill>
                <a:srgbClr val="7030A0"/>
              </a:solidFill>
              <a:latin typeface="Arial" panose="020B0604020202020204" pitchFamily="34" charset="0"/>
              <a:ea typeface="Calibri" panose="020F0502020204030204" pitchFamily="34" charset="0"/>
            </a:endParaRPr>
          </a:p>
          <a:p>
            <a:pPr marL="0" marR="0">
              <a:spcBef>
                <a:spcPts val="0"/>
              </a:spcBef>
              <a:spcAft>
                <a:spcPts val="0"/>
              </a:spcAft>
            </a:pPr>
            <a:r>
              <a:rPr lang="en-US" sz="3200" b="1" dirty="0">
                <a:solidFill>
                  <a:srgbClr val="7030A0"/>
                </a:solidFill>
                <a:latin typeface="Arial" panose="020B0604020202020204" pitchFamily="34" charset="0"/>
                <a:ea typeface="Calibri" panose="020F0502020204030204" pitchFamily="34" charset="0"/>
              </a:rPr>
              <a:t>Choose lean meats</a:t>
            </a:r>
            <a:r>
              <a:rPr lang="en-US" sz="3200" dirty="0">
                <a:latin typeface="Arial" panose="020B0604020202020204" pitchFamily="34" charset="0"/>
                <a:ea typeface="Calibri" panose="020F0502020204030204" pitchFamily="34" charset="0"/>
              </a:rPr>
              <a:t> chicken, turkey or lean ground beef </a:t>
            </a:r>
          </a:p>
          <a:p>
            <a:pPr marL="0" marR="0">
              <a:spcBef>
                <a:spcPts val="0"/>
              </a:spcBef>
              <a:spcAft>
                <a:spcPts val="0"/>
              </a:spcAft>
            </a:pPr>
            <a:r>
              <a:rPr lang="en-US" sz="3200" dirty="0">
                <a:latin typeface="Arial" panose="020B0604020202020204" pitchFamily="34" charset="0"/>
                <a:ea typeface="Calibri" panose="020F0502020204030204" pitchFamily="34" charset="0"/>
              </a:rPr>
              <a:t>(93% lean/fat-free)</a:t>
            </a:r>
            <a:endParaRPr lang="en-US" sz="3200" b="1" dirty="0">
              <a:solidFill>
                <a:srgbClr val="7030A0"/>
              </a:solidFill>
              <a:latin typeface="Arial" panose="020B0604020202020204" pitchFamily="34" charset="0"/>
              <a:ea typeface="Calibri" panose="020F0502020204030204" pitchFamily="34" charset="0"/>
            </a:endParaRPr>
          </a:p>
        </p:txBody>
      </p:sp>
      <p:sp>
        <p:nvSpPr>
          <p:cNvPr id="8" name="TextBox 7">
            <a:extLst>
              <a:ext uri="{FF2B5EF4-FFF2-40B4-BE49-F238E27FC236}">
                <a16:creationId xmlns:a16="http://schemas.microsoft.com/office/drawing/2014/main" id="{A032523B-C413-DA76-B0E9-A81ABEE86E80}"/>
              </a:ext>
            </a:extLst>
          </p:cNvPr>
          <p:cNvSpPr txBox="1"/>
          <p:nvPr/>
        </p:nvSpPr>
        <p:spPr>
          <a:xfrm>
            <a:off x="11381124" y="2628702"/>
            <a:ext cx="3115146" cy="6786473"/>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3200" b="1" dirty="0">
                <a:solidFill>
                  <a:srgbClr val="0070C0"/>
                </a:solidFill>
                <a:latin typeface="Arial" panose="020B0604020202020204" pitchFamily="34" charset="0"/>
              </a:rPr>
              <a:t>Choose Low-Fat or Fat-Free </a:t>
            </a:r>
            <a:r>
              <a:rPr lang="en-US" sz="3200" dirty="0">
                <a:latin typeface="Arial" panose="020B0604020202020204" pitchFamily="34" charset="0"/>
              </a:rPr>
              <a:t> Same amount of calcium but less fat and fewer calories than whole milk</a:t>
            </a:r>
          </a:p>
          <a:p>
            <a:endParaRPr lang="en-US" sz="1000" dirty="0">
              <a:latin typeface="Arial" panose="020B0604020202020204" pitchFamily="34" charset="0"/>
            </a:endParaRPr>
          </a:p>
          <a:p>
            <a:r>
              <a:rPr lang="en-US" sz="3200" b="1" dirty="0">
                <a:solidFill>
                  <a:srgbClr val="0070C0"/>
                </a:solidFill>
                <a:latin typeface="Arial" panose="020B0604020202020204" pitchFamily="34" charset="0"/>
              </a:rPr>
              <a:t>Buy Plain Yogurt</a:t>
            </a:r>
            <a:r>
              <a:rPr lang="en-US" sz="3200" dirty="0">
                <a:latin typeface="Arial" panose="020B0604020202020204" pitchFamily="34" charset="0"/>
              </a:rPr>
              <a:t> add your own fruit for natural sweetness</a:t>
            </a:r>
            <a:br>
              <a:rPr lang="en-US" sz="3200" dirty="0">
                <a:latin typeface="Arial" panose="020B0604020202020204" pitchFamily="34" charset="0"/>
              </a:rPr>
            </a:br>
            <a:r>
              <a:rPr lang="en-US" sz="3200" dirty="0">
                <a:latin typeface="Arial" panose="020B0604020202020204" pitchFamily="34" charset="0"/>
              </a:rPr>
              <a:t>freshness</a:t>
            </a:r>
          </a:p>
          <a:p>
            <a:endParaRPr lang="en-US" sz="900" b="1" dirty="0">
              <a:solidFill>
                <a:srgbClr val="0070C0"/>
              </a:solidFill>
              <a:latin typeface="Arial" panose="020B0604020202020204" pitchFamily="34" charset="0"/>
            </a:endParaRPr>
          </a:p>
        </p:txBody>
      </p:sp>
      <p:sp>
        <p:nvSpPr>
          <p:cNvPr id="11" name="TextBox 10">
            <a:extLst>
              <a:ext uri="{FF2B5EF4-FFF2-40B4-BE49-F238E27FC236}">
                <a16:creationId xmlns:a16="http://schemas.microsoft.com/office/drawing/2014/main" id="{1214B8B5-3DF3-B8BF-4C2F-3EEFB661DC69}"/>
              </a:ext>
            </a:extLst>
          </p:cNvPr>
          <p:cNvSpPr txBox="1"/>
          <p:nvPr/>
        </p:nvSpPr>
        <p:spPr>
          <a:xfrm>
            <a:off x="15084552" y="2690257"/>
            <a:ext cx="2822448" cy="5940088"/>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3200" dirty="0">
                <a:solidFill>
                  <a:schemeClr val="tx1"/>
                </a:solidFill>
                <a:latin typeface="Arial" panose="020B0604020202020204" pitchFamily="34" charset="0"/>
                <a:ea typeface="Calibri" panose="020F0502020204030204" pitchFamily="34" charset="0"/>
              </a:rPr>
              <a:t>Choose water instead of sugary drinks</a:t>
            </a:r>
          </a:p>
          <a:p>
            <a:endParaRPr lang="en-US" sz="900" dirty="0">
              <a:solidFill>
                <a:schemeClr val="tx1"/>
              </a:solidFill>
              <a:latin typeface="Arial" panose="020B0604020202020204" pitchFamily="34" charset="0"/>
              <a:ea typeface="Calibri" panose="020F0502020204030204" pitchFamily="34" charset="0"/>
            </a:endParaRPr>
          </a:p>
          <a:p>
            <a:r>
              <a:rPr lang="en-US" sz="3200" dirty="0">
                <a:solidFill>
                  <a:schemeClr val="tx1"/>
                </a:solidFill>
                <a:latin typeface="Arial" panose="020B0604020202020204" pitchFamily="34" charset="0"/>
                <a:ea typeface="Calibri" panose="020F0502020204030204" pitchFamily="34" charset="0"/>
              </a:rPr>
              <a:t>Take a reusable water bottle when on the go.</a:t>
            </a:r>
          </a:p>
          <a:p>
            <a:endParaRPr lang="en-US" sz="900" dirty="0">
              <a:solidFill>
                <a:schemeClr val="tx1"/>
              </a:solidFill>
              <a:latin typeface="Arial" panose="020B0604020202020204" pitchFamily="34" charset="0"/>
              <a:ea typeface="Calibri" panose="020F0502020204030204" pitchFamily="34" charset="0"/>
            </a:endParaRPr>
          </a:p>
          <a:p>
            <a:r>
              <a:rPr lang="en-US" sz="3200" dirty="0">
                <a:solidFill>
                  <a:schemeClr val="tx1"/>
                </a:solidFill>
                <a:latin typeface="Arial" panose="020B0604020202020204" pitchFamily="34" charset="0"/>
                <a:ea typeface="Calibri" panose="020F0502020204030204" pitchFamily="34" charset="0"/>
              </a:rPr>
              <a:t>Skip the chip and cookie aisle. </a:t>
            </a:r>
          </a:p>
          <a:p>
            <a:endParaRPr lang="en-US" sz="1000" dirty="0">
              <a:solidFill>
                <a:schemeClr val="tx1"/>
              </a:solidFill>
              <a:latin typeface="Arial" panose="020B0604020202020204" pitchFamily="34" charset="0"/>
              <a:ea typeface="Calibri" panose="020F0502020204030204" pitchFamily="34" charset="0"/>
            </a:endParaRPr>
          </a:p>
        </p:txBody>
      </p:sp>
      <p:sp>
        <p:nvSpPr>
          <p:cNvPr id="12" name="Title 1">
            <a:extLst>
              <a:ext uri="{FF2B5EF4-FFF2-40B4-BE49-F238E27FC236}">
                <a16:creationId xmlns:a16="http://schemas.microsoft.com/office/drawing/2014/main" id="{A3182F06-A902-A388-07DB-B147454E6A99}"/>
              </a:ext>
            </a:extLst>
          </p:cNvPr>
          <p:cNvSpPr txBox="1">
            <a:spLocks/>
          </p:cNvSpPr>
          <p:nvPr/>
        </p:nvSpPr>
        <p:spPr>
          <a:xfrm>
            <a:off x="789612" y="-1367115"/>
            <a:ext cx="16527780" cy="2151623"/>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atin typeface="Arial" panose="020B0604020202020204" pitchFamily="34" charset="0"/>
              </a:rPr>
              <a:t>Tips for Every Aisle</a:t>
            </a:r>
          </a:p>
        </p:txBody>
      </p:sp>
    </p:spTree>
    <p:extLst>
      <p:ext uri="{BB962C8B-B14F-4D97-AF65-F5344CB8AC3E}">
        <p14:creationId xmlns:p14="http://schemas.microsoft.com/office/powerpoint/2010/main" val="96752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9" grpId="0" animBg="1"/>
      <p:bldP spid="4" grpId="0" animBg="1"/>
      <p:bldP spid="7" grpId="0" animBg="1"/>
      <p:bldP spid="8"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73" name="Rectangle 1072">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 name="Title 1">
            <a:extLst>
              <a:ext uri="{FF2B5EF4-FFF2-40B4-BE49-F238E27FC236}">
                <a16:creationId xmlns:a16="http://schemas.microsoft.com/office/drawing/2014/main" id="{0966EDCB-4E8E-6601-2005-3A3534F151C0}"/>
              </a:ext>
            </a:extLst>
          </p:cNvPr>
          <p:cNvSpPr>
            <a:spLocks noGrp="1"/>
          </p:cNvSpPr>
          <p:nvPr>
            <p:ph type="title"/>
          </p:nvPr>
        </p:nvSpPr>
        <p:spPr>
          <a:xfrm>
            <a:off x="4629945" y="478463"/>
            <a:ext cx="16527780" cy="2151623"/>
          </a:xfrm>
        </p:spPr>
        <p:txBody>
          <a:bodyPr vert="horz" lIns="91440" tIns="45720" rIns="91440" bIns="45720" rtlCol="0" anchor="b">
            <a:normAutofit/>
          </a:bodyPr>
          <a:lstStyle/>
          <a:p>
            <a:pPr algn="l">
              <a:lnSpc>
                <a:spcPct val="90000"/>
              </a:lnSpc>
            </a:pPr>
            <a:r>
              <a:rPr lang="en-US" sz="8100" b="1" dirty="0"/>
              <a:t>What is Unit Pricing?</a:t>
            </a:r>
          </a:p>
        </p:txBody>
      </p:sp>
      <p:sp>
        <p:nvSpPr>
          <p:cNvPr id="1075"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8739" y="2522316"/>
            <a:ext cx="16459200" cy="27432"/>
          </a:xfrm>
          <a:custGeom>
            <a:avLst/>
            <a:gdLst>
              <a:gd name="connsiteX0" fmla="*/ 0 w 16459200"/>
              <a:gd name="connsiteY0" fmla="*/ 0 h 27432"/>
              <a:gd name="connsiteX1" fmla="*/ 192024 w 16459200"/>
              <a:gd name="connsiteY1" fmla="*/ 0 h 27432"/>
              <a:gd name="connsiteX2" fmla="*/ 1042416 w 16459200"/>
              <a:gd name="connsiteY2" fmla="*/ 0 h 27432"/>
              <a:gd name="connsiteX3" fmla="*/ 1728216 w 16459200"/>
              <a:gd name="connsiteY3" fmla="*/ 0 h 27432"/>
              <a:gd name="connsiteX4" fmla="*/ 1920240 w 16459200"/>
              <a:gd name="connsiteY4" fmla="*/ 0 h 27432"/>
              <a:gd name="connsiteX5" fmla="*/ 2441448 w 16459200"/>
              <a:gd name="connsiteY5" fmla="*/ 0 h 27432"/>
              <a:gd name="connsiteX6" fmla="*/ 2798064 w 16459200"/>
              <a:gd name="connsiteY6" fmla="*/ 0 h 27432"/>
              <a:gd name="connsiteX7" fmla="*/ 3648456 w 16459200"/>
              <a:gd name="connsiteY7" fmla="*/ 0 h 27432"/>
              <a:gd name="connsiteX8" fmla="*/ 4005072 w 16459200"/>
              <a:gd name="connsiteY8" fmla="*/ 0 h 27432"/>
              <a:gd name="connsiteX9" fmla="*/ 5020056 w 16459200"/>
              <a:gd name="connsiteY9" fmla="*/ 0 h 27432"/>
              <a:gd name="connsiteX10" fmla="*/ 5212080 w 16459200"/>
              <a:gd name="connsiteY10" fmla="*/ 0 h 27432"/>
              <a:gd name="connsiteX11" fmla="*/ 5568696 w 16459200"/>
              <a:gd name="connsiteY11" fmla="*/ 0 h 27432"/>
              <a:gd name="connsiteX12" fmla="*/ 6089904 w 16459200"/>
              <a:gd name="connsiteY12" fmla="*/ 0 h 27432"/>
              <a:gd name="connsiteX13" fmla="*/ 6611112 w 16459200"/>
              <a:gd name="connsiteY13" fmla="*/ 0 h 27432"/>
              <a:gd name="connsiteX14" fmla="*/ 7461504 w 16459200"/>
              <a:gd name="connsiteY14" fmla="*/ 0 h 27432"/>
              <a:gd name="connsiteX15" fmla="*/ 8476488 w 16459200"/>
              <a:gd name="connsiteY15" fmla="*/ 0 h 27432"/>
              <a:gd name="connsiteX16" fmla="*/ 9326880 w 16459200"/>
              <a:gd name="connsiteY16" fmla="*/ 0 h 27432"/>
              <a:gd name="connsiteX17" fmla="*/ 9683496 w 16459200"/>
              <a:gd name="connsiteY17" fmla="*/ 0 h 27432"/>
              <a:gd name="connsiteX18" fmla="*/ 9875520 w 16459200"/>
              <a:gd name="connsiteY18" fmla="*/ 0 h 27432"/>
              <a:gd name="connsiteX19" fmla="*/ 10067544 w 16459200"/>
              <a:gd name="connsiteY19" fmla="*/ 0 h 27432"/>
              <a:gd name="connsiteX20" fmla="*/ 10424160 w 16459200"/>
              <a:gd name="connsiteY20" fmla="*/ 0 h 27432"/>
              <a:gd name="connsiteX21" fmla="*/ 10945368 w 16459200"/>
              <a:gd name="connsiteY21" fmla="*/ 0 h 27432"/>
              <a:gd name="connsiteX22" fmla="*/ 11795760 w 16459200"/>
              <a:gd name="connsiteY22" fmla="*/ 0 h 27432"/>
              <a:gd name="connsiteX23" fmla="*/ 12152376 w 16459200"/>
              <a:gd name="connsiteY23" fmla="*/ 0 h 27432"/>
              <a:gd name="connsiteX24" fmla="*/ 12838176 w 16459200"/>
              <a:gd name="connsiteY24" fmla="*/ 0 h 27432"/>
              <a:gd name="connsiteX25" fmla="*/ 13853160 w 16459200"/>
              <a:gd name="connsiteY25" fmla="*/ 0 h 27432"/>
              <a:gd name="connsiteX26" fmla="*/ 14209776 w 16459200"/>
              <a:gd name="connsiteY26" fmla="*/ 0 h 27432"/>
              <a:gd name="connsiteX27" fmla="*/ 14895576 w 16459200"/>
              <a:gd name="connsiteY27" fmla="*/ 0 h 27432"/>
              <a:gd name="connsiteX28" fmla="*/ 15581376 w 16459200"/>
              <a:gd name="connsiteY28" fmla="*/ 0 h 27432"/>
              <a:gd name="connsiteX29" fmla="*/ 15773400 w 16459200"/>
              <a:gd name="connsiteY29" fmla="*/ 0 h 27432"/>
              <a:gd name="connsiteX30" fmla="*/ 16459200 w 16459200"/>
              <a:gd name="connsiteY30" fmla="*/ 0 h 27432"/>
              <a:gd name="connsiteX31" fmla="*/ 16459200 w 16459200"/>
              <a:gd name="connsiteY31" fmla="*/ 27432 h 27432"/>
              <a:gd name="connsiteX32" fmla="*/ 15444216 w 16459200"/>
              <a:gd name="connsiteY32" fmla="*/ 27432 h 27432"/>
              <a:gd name="connsiteX33" fmla="*/ 15087600 w 16459200"/>
              <a:gd name="connsiteY33" fmla="*/ 27432 h 27432"/>
              <a:gd name="connsiteX34" fmla="*/ 14401800 w 16459200"/>
              <a:gd name="connsiteY34" fmla="*/ 27432 h 27432"/>
              <a:gd name="connsiteX35" fmla="*/ 13551408 w 16459200"/>
              <a:gd name="connsiteY35" fmla="*/ 27432 h 27432"/>
              <a:gd name="connsiteX36" fmla="*/ 13030200 w 16459200"/>
              <a:gd name="connsiteY36" fmla="*/ 27432 h 27432"/>
              <a:gd name="connsiteX37" fmla="*/ 12179808 w 16459200"/>
              <a:gd name="connsiteY37" fmla="*/ 27432 h 27432"/>
              <a:gd name="connsiteX38" fmla="*/ 11329416 w 16459200"/>
              <a:gd name="connsiteY38" fmla="*/ 27432 h 27432"/>
              <a:gd name="connsiteX39" fmla="*/ 10479024 w 16459200"/>
              <a:gd name="connsiteY39" fmla="*/ 27432 h 27432"/>
              <a:gd name="connsiteX40" fmla="*/ 9793224 w 16459200"/>
              <a:gd name="connsiteY40" fmla="*/ 27432 h 27432"/>
              <a:gd name="connsiteX41" fmla="*/ 9436608 w 16459200"/>
              <a:gd name="connsiteY41" fmla="*/ 27432 h 27432"/>
              <a:gd name="connsiteX42" fmla="*/ 9079992 w 16459200"/>
              <a:gd name="connsiteY42" fmla="*/ 27432 h 27432"/>
              <a:gd name="connsiteX43" fmla="*/ 8229600 w 16459200"/>
              <a:gd name="connsiteY43" fmla="*/ 27432 h 27432"/>
              <a:gd name="connsiteX44" fmla="*/ 7543800 w 16459200"/>
              <a:gd name="connsiteY44" fmla="*/ 27432 h 27432"/>
              <a:gd name="connsiteX45" fmla="*/ 7187184 w 16459200"/>
              <a:gd name="connsiteY45" fmla="*/ 27432 h 27432"/>
              <a:gd name="connsiteX46" fmla="*/ 6830568 w 16459200"/>
              <a:gd name="connsiteY46" fmla="*/ 27432 h 27432"/>
              <a:gd name="connsiteX47" fmla="*/ 6473952 w 16459200"/>
              <a:gd name="connsiteY47" fmla="*/ 27432 h 27432"/>
              <a:gd name="connsiteX48" fmla="*/ 5788152 w 16459200"/>
              <a:gd name="connsiteY48" fmla="*/ 27432 h 27432"/>
              <a:gd name="connsiteX49" fmla="*/ 5431536 w 16459200"/>
              <a:gd name="connsiteY49" fmla="*/ 27432 h 27432"/>
              <a:gd name="connsiteX50" fmla="*/ 4910328 w 16459200"/>
              <a:gd name="connsiteY50" fmla="*/ 27432 h 27432"/>
              <a:gd name="connsiteX51" fmla="*/ 4389120 w 16459200"/>
              <a:gd name="connsiteY51" fmla="*/ 27432 h 27432"/>
              <a:gd name="connsiteX52" fmla="*/ 3374136 w 16459200"/>
              <a:gd name="connsiteY52" fmla="*/ 27432 h 27432"/>
              <a:gd name="connsiteX53" fmla="*/ 2852928 w 16459200"/>
              <a:gd name="connsiteY53" fmla="*/ 27432 h 27432"/>
              <a:gd name="connsiteX54" fmla="*/ 2331720 w 16459200"/>
              <a:gd name="connsiteY54" fmla="*/ 27432 h 27432"/>
              <a:gd name="connsiteX55" fmla="*/ 1316736 w 16459200"/>
              <a:gd name="connsiteY55" fmla="*/ 27432 h 27432"/>
              <a:gd name="connsiteX56" fmla="*/ 1124712 w 16459200"/>
              <a:gd name="connsiteY56" fmla="*/ 27432 h 27432"/>
              <a:gd name="connsiteX57" fmla="*/ 0 w 16459200"/>
              <a:gd name="connsiteY57" fmla="*/ 27432 h 27432"/>
              <a:gd name="connsiteX58" fmla="*/ 0 w 16459200"/>
              <a:gd name="connsiteY5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6459200" h="27432" fill="none" extrusionOk="0">
                <a:moveTo>
                  <a:pt x="0" y="0"/>
                </a:moveTo>
                <a:cubicBezTo>
                  <a:pt x="47956" y="-7424"/>
                  <a:pt x="130909" y="-3461"/>
                  <a:pt x="192024" y="0"/>
                </a:cubicBezTo>
                <a:cubicBezTo>
                  <a:pt x="253139" y="3461"/>
                  <a:pt x="713864" y="27473"/>
                  <a:pt x="1042416" y="0"/>
                </a:cubicBezTo>
                <a:cubicBezTo>
                  <a:pt x="1370968" y="-27473"/>
                  <a:pt x="1433592" y="6590"/>
                  <a:pt x="1728216" y="0"/>
                </a:cubicBezTo>
                <a:cubicBezTo>
                  <a:pt x="2022840" y="-6590"/>
                  <a:pt x="1862554" y="2847"/>
                  <a:pt x="1920240" y="0"/>
                </a:cubicBezTo>
                <a:cubicBezTo>
                  <a:pt x="1977926" y="-2847"/>
                  <a:pt x="2325911" y="-6884"/>
                  <a:pt x="2441448" y="0"/>
                </a:cubicBezTo>
                <a:cubicBezTo>
                  <a:pt x="2556985" y="6884"/>
                  <a:pt x="2631822" y="6977"/>
                  <a:pt x="2798064" y="0"/>
                </a:cubicBezTo>
                <a:cubicBezTo>
                  <a:pt x="2964306" y="-6977"/>
                  <a:pt x="3274078" y="-12213"/>
                  <a:pt x="3648456" y="0"/>
                </a:cubicBezTo>
                <a:cubicBezTo>
                  <a:pt x="4022834" y="12213"/>
                  <a:pt x="3857573" y="-925"/>
                  <a:pt x="4005072" y="0"/>
                </a:cubicBezTo>
                <a:cubicBezTo>
                  <a:pt x="4152571" y="925"/>
                  <a:pt x="4671117" y="36098"/>
                  <a:pt x="5020056" y="0"/>
                </a:cubicBezTo>
                <a:cubicBezTo>
                  <a:pt x="5368995" y="-36098"/>
                  <a:pt x="5129234" y="2763"/>
                  <a:pt x="5212080" y="0"/>
                </a:cubicBezTo>
                <a:cubicBezTo>
                  <a:pt x="5294926" y="-2763"/>
                  <a:pt x="5456351" y="-1340"/>
                  <a:pt x="5568696" y="0"/>
                </a:cubicBezTo>
                <a:cubicBezTo>
                  <a:pt x="5681041" y="1340"/>
                  <a:pt x="5957028" y="11791"/>
                  <a:pt x="6089904" y="0"/>
                </a:cubicBezTo>
                <a:cubicBezTo>
                  <a:pt x="6222780" y="-11791"/>
                  <a:pt x="6485557" y="8010"/>
                  <a:pt x="6611112" y="0"/>
                </a:cubicBezTo>
                <a:cubicBezTo>
                  <a:pt x="6736667" y="-8010"/>
                  <a:pt x="7207166" y="34517"/>
                  <a:pt x="7461504" y="0"/>
                </a:cubicBezTo>
                <a:cubicBezTo>
                  <a:pt x="7715842" y="-34517"/>
                  <a:pt x="7997652" y="4727"/>
                  <a:pt x="8476488" y="0"/>
                </a:cubicBezTo>
                <a:cubicBezTo>
                  <a:pt x="8955324" y="-4727"/>
                  <a:pt x="9009263" y="-31226"/>
                  <a:pt x="9326880" y="0"/>
                </a:cubicBezTo>
                <a:cubicBezTo>
                  <a:pt x="9644497" y="31226"/>
                  <a:pt x="9567141" y="-14781"/>
                  <a:pt x="9683496" y="0"/>
                </a:cubicBezTo>
                <a:cubicBezTo>
                  <a:pt x="9799851" y="14781"/>
                  <a:pt x="9804032" y="8468"/>
                  <a:pt x="9875520" y="0"/>
                </a:cubicBezTo>
                <a:cubicBezTo>
                  <a:pt x="9947008" y="-8468"/>
                  <a:pt x="9977677" y="-8510"/>
                  <a:pt x="10067544" y="0"/>
                </a:cubicBezTo>
                <a:cubicBezTo>
                  <a:pt x="10157411" y="8510"/>
                  <a:pt x="10259211" y="-4808"/>
                  <a:pt x="10424160" y="0"/>
                </a:cubicBezTo>
                <a:cubicBezTo>
                  <a:pt x="10589109" y="4808"/>
                  <a:pt x="10698874" y="12995"/>
                  <a:pt x="10945368" y="0"/>
                </a:cubicBezTo>
                <a:cubicBezTo>
                  <a:pt x="11191862" y="-12995"/>
                  <a:pt x="11497620" y="30979"/>
                  <a:pt x="11795760" y="0"/>
                </a:cubicBezTo>
                <a:cubicBezTo>
                  <a:pt x="12093900" y="-30979"/>
                  <a:pt x="12033359" y="17306"/>
                  <a:pt x="12152376" y="0"/>
                </a:cubicBezTo>
                <a:cubicBezTo>
                  <a:pt x="12271393" y="-17306"/>
                  <a:pt x="12698740" y="-6151"/>
                  <a:pt x="12838176" y="0"/>
                </a:cubicBezTo>
                <a:cubicBezTo>
                  <a:pt x="12977612" y="6151"/>
                  <a:pt x="13351157" y="-21667"/>
                  <a:pt x="13853160" y="0"/>
                </a:cubicBezTo>
                <a:cubicBezTo>
                  <a:pt x="14355163" y="21667"/>
                  <a:pt x="14035345" y="-172"/>
                  <a:pt x="14209776" y="0"/>
                </a:cubicBezTo>
                <a:cubicBezTo>
                  <a:pt x="14384207" y="172"/>
                  <a:pt x="14629222" y="-31393"/>
                  <a:pt x="14895576" y="0"/>
                </a:cubicBezTo>
                <a:cubicBezTo>
                  <a:pt x="15161930" y="31393"/>
                  <a:pt x="15418721" y="3319"/>
                  <a:pt x="15581376" y="0"/>
                </a:cubicBezTo>
                <a:cubicBezTo>
                  <a:pt x="15744031" y="-3319"/>
                  <a:pt x="15695632" y="-9543"/>
                  <a:pt x="15773400" y="0"/>
                </a:cubicBezTo>
                <a:cubicBezTo>
                  <a:pt x="15851168" y="9543"/>
                  <a:pt x="16150974" y="-26032"/>
                  <a:pt x="16459200" y="0"/>
                </a:cubicBezTo>
                <a:cubicBezTo>
                  <a:pt x="16459222" y="9322"/>
                  <a:pt x="16459920" y="14106"/>
                  <a:pt x="16459200" y="27432"/>
                </a:cubicBezTo>
                <a:cubicBezTo>
                  <a:pt x="16249330" y="65783"/>
                  <a:pt x="15931504" y="34569"/>
                  <a:pt x="15444216" y="27432"/>
                </a:cubicBezTo>
                <a:cubicBezTo>
                  <a:pt x="14956928" y="20295"/>
                  <a:pt x="15245263" y="43793"/>
                  <a:pt x="15087600" y="27432"/>
                </a:cubicBezTo>
                <a:cubicBezTo>
                  <a:pt x="14929937" y="11071"/>
                  <a:pt x="14595147" y="61679"/>
                  <a:pt x="14401800" y="27432"/>
                </a:cubicBezTo>
                <a:cubicBezTo>
                  <a:pt x="14208453" y="-6815"/>
                  <a:pt x="13937267" y="-2756"/>
                  <a:pt x="13551408" y="27432"/>
                </a:cubicBezTo>
                <a:cubicBezTo>
                  <a:pt x="13165549" y="57620"/>
                  <a:pt x="13244142" y="31152"/>
                  <a:pt x="13030200" y="27432"/>
                </a:cubicBezTo>
                <a:cubicBezTo>
                  <a:pt x="12816258" y="23712"/>
                  <a:pt x="12596900" y="37491"/>
                  <a:pt x="12179808" y="27432"/>
                </a:cubicBezTo>
                <a:cubicBezTo>
                  <a:pt x="11762716" y="17373"/>
                  <a:pt x="11577023" y="27593"/>
                  <a:pt x="11329416" y="27432"/>
                </a:cubicBezTo>
                <a:cubicBezTo>
                  <a:pt x="11081809" y="27271"/>
                  <a:pt x="10723385" y="19623"/>
                  <a:pt x="10479024" y="27432"/>
                </a:cubicBezTo>
                <a:cubicBezTo>
                  <a:pt x="10234663" y="35241"/>
                  <a:pt x="9989517" y="31460"/>
                  <a:pt x="9793224" y="27432"/>
                </a:cubicBezTo>
                <a:cubicBezTo>
                  <a:pt x="9596931" y="23404"/>
                  <a:pt x="9533524" y="22036"/>
                  <a:pt x="9436608" y="27432"/>
                </a:cubicBezTo>
                <a:cubicBezTo>
                  <a:pt x="9339692" y="32828"/>
                  <a:pt x="9173466" y="18472"/>
                  <a:pt x="9079992" y="27432"/>
                </a:cubicBezTo>
                <a:cubicBezTo>
                  <a:pt x="8986518" y="36392"/>
                  <a:pt x="8593794" y="42926"/>
                  <a:pt x="8229600" y="27432"/>
                </a:cubicBezTo>
                <a:cubicBezTo>
                  <a:pt x="7865406" y="11938"/>
                  <a:pt x="7848302" y="3496"/>
                  <a:pt x="7543800" y="27432"/>
                </a:cubicBezTo>
                <a:cubicBezTo>
                  <a:pt x="7239298" y="51368"/>
                  <a:pt x="7267744" y="29308"/>
                  <a:pt x="7187184" y="27432"/>
                </a:cubicBezTo>
                <a:cubicBezTo>
                  <a:pt x="7106624" y="25556"/>
                  <a:pt x="6904393" y="10681"/>
                  <a:pt x="6830568" y="27432"/>
                </a:cubicBezTo>
                <a:cubicBezTo>
                  <a:pt x="6756743" y="44183"/>
                  <a:pt x="6651191" y="39884"/>
                  <a:pt x="6473952" y="27432"/>
                </a:cubicBezTo>
                <a:cubicBezTo>
                  <a:pt x="6296713" y="14980"/>
                  <a:pt x="6119980" y="24308"/>
                  <a:pt x="5788152" y="27432"/>
                </a:cubicBezTo>
                <a:cubicBezTo>
                  <a:pt x="5456324" y="30556"/>
                  <a:pt x="5529306" y="26210"/>
                  <a:pt x="5431536" y="27432"/>
                </a:cubicBezTo>
                <a:cubicBezTo>
                  <a:pt x="5333766" y="28654"/>
                  <a:pt x="5016672" y="6571"/>
                  <a:pt x="4910328" y="27432"/>
                </a:cubicBezTo>
                <a:cubicBezTo>
                  <a:pt x="4803984" y="48293"/>
                  <a:pt x="4553431" y="43362"/>
                  <a:pt x="4389120" y="27432"/>
                </a:cubicBezTo>
                <a:cubicBezTo>
                  <a:pt x="4224809" y="11502"/>
                  <a:pt x="3616062" y="38135"/>
                  <a:pt x="3374136" y="27432"/>
                </a:cubicBezTo>
                <a:cubicBezTo>
                  <a:pt x="3132210" y="16729"/>
                  <a:pt x="3042843" y="45542"/>
                  <a:pt x="2852928" y="27432"/>
                </a:cubicBezTo>
                <a:cubicBezTo>
                  <a:pt x="2663013" y="9322"/>
                  <a:pt x="2455267" y="47011"/>
                  <a:pt x="2331720" y="27432"/>
                </a:cubicBezTo>
                <a:cubicBezTo>
                  <a:pt x="2208173" y="7853"/>
                  <a:pt x="1589346" y="70708"/>
                  <a:pt x="1316736" y="27432"/>
                </a:cubicBezTo>
                <a:cubicBezTo>
                  <a:pt x="1044126" y="-15844"/>
                  <a:pt x="1186720" y="35239"/>
                  <a:pt x="1124712" y="27432"/>
                </a:cubicBezTo>
                <a:cubicBezTo>
                  <a:pt x="1062704" y="19625"/>
                  <a:pt x="503031" y="33212"/>
                  <a:pt x="0" y="27432"/>
                </a:cubicBezTo>
                <a:cubicBezTo>
                  <a:pt x="-1295" y="16310"/>
                  <a:pt x="-432" y="13385"/>
                  <a:pt x="0" y="0"/>
                </a:cubicBezTo>
                <a:close/>
              </a:path>
              <a:path w="16459200" h="27432" stroke="0" extrusionOk="0">
                <a:moveTo>
                  <a:pt x="0" y="0"/>
                </a:moveTo>
                <a:cubicBezTo>
                  <a:pt x="169209" y="4271"/>
                  <a:pt x="248605" y="9913"/>
                  <a:pt x="356616" y="0"/>
                </a:cubicBezTo>
                <a:cubicBezTo>
                  <a:pt x="464627" y="-9913"/>
                  <a:pt x="484749" y="7422"/>
                  <a:pt x="548640" y="0"/>
                </a:cubicBezTo>
                <a:cubicBezTo>
                  <a:pt x="612531" y="-7422"/>
                  <a:pt x="809859" y="-22"/>
                  <a:pt x="905256" y="0"/>
                </a:cubicBezTo>
                <a:cubicBezTo>
                  <a:pt x="1000653" y="22"/>
                  <a:pt x="1309175" y="26161"/>
                  <a:pt x="1591056" y="0"/>
                </a:cubicBezTo>
                <a:cubicBezTo>
                  <a:pt x="1872937" y="-26161"/>
                  <a:pt x="2030413" y="-34546"/>
                  <a:pt x="2441448" y="0"/>
                </a:cubicBezTo>
                <a:cubicBezTo>
                  <a:pt x="2852483" y="34546"/>
                  <a:pt x="3014836" y="32798"/>
                  <a:pt x="3456432" y="0"/>
                </a:cubicBezTo>
                <a:cubicBezTo>
                  <a:pt x="3898028" y="-32798"/>
                  <a:pt x="4190634" y="34192"/>
                  <a:pt x="4471416" y="0"/>
                </a:cubicBezTo>
                <a:cubicBezTo>
                  <a:pt x="4752198" y="-34192"/>
                  <a:pt x="4816290" y="10056"/>
                  <a:pt x="4992624" y="0"/>
                </a:cubicBezTo>
                <a:cubicBezTo>
                  <a:pt x="5168958" y="-10056"/>
                  <a:pt x="5425571" y="37166"/>
                  <a:pt x="5843016" y="0"/>
                </a:cubicBezTo>
                <a:cubicBezTo>
                  <a:pt x="6260461" y="-37166"/>
                  <a:pt x="6243365" y="-11909"/>
                  <a:pt x="6528816" y="0"/>
                </a:cubicBezTo>
                <a:cubicBezTo>
                  <a:pt x="6814267" y="11909"/>
                  <a:pt x="6865850" y="-3059"/>
                  <a:pt x="7050024" y="0"/>
                </a:cubicBezTo>
                <a:cubicBezTo>
                  <a:pt x="7234198" y="3059"/>
                  <a:pt x="7529059" y="-29032"/>
                  <a:pt x="7900416" y="0"/>
                </a:cubicBezTo>
                <a:cubicBezTo>
                  <a:pt x="8271773" y="29032"/>
                  <a:pt x="8040284" y="2293"/>
                  <a:pt x="8092440" y="0"/>
                </a:cubicBezTo>
                <a:cubicBezTo>
                  <a:pt x="8144596" y="-2293"/>
                  <a:pt x="8377772" y="18969"/>
                  <a:pt x="8613648" y="0"/>
                </a:cubicBezTo>
                <a:cubicBezTo>
                  <a:pt x="8849524" y="-18969"/>
                  <a:pt x="9039253" y="20479"/>
                  <a:pt x="9299448" y="0"/>
                </a:cubicBezTo>
                <a:cubicBezTo>
                  <a:pt x="9559643" y="-20479"/>
                  <a:pt x="9864452" y="14915"/>
                  <a:pt x="10149840" y="0"/>
                </a:cubicBezTo>
                <a:cubicBezTo>
                  <a:pt x="10435228" y="-14915"/>
                  <a:pt x="10504375" y="14787"/>
                  <a:pt x="10835640" y="0"/>
                </a:cubicBezTo>
                <a:cubicBezTo>
                  <a:pt x="11166905" y="-14787"/>
                  <a:pt x="11598715" y="31089"/>
                  <a:pt x="11850624" y="0"/>
                </a:cubicBezTo>
                <a:cubicBezTo>
                  <a:pt x="12102533" y="-31089"/>
                  <a:pt x="11992592" y="4447"/>
                  <a:pt x="12042648" y="0"/>
                </a:cubicBezTo>
                <a:cubicBezTo>
                  <a:pt x="12092704" y="-4447"/>
                  <a:pt x="12426578" y="2532"/>
                  <a:pt x="12728448" y="0"/>
                </a:cubicBezTo>
                <a:cubicBezTo>
                  <a:pt x="13030318" y="-2532"/>
                  <a:pt x="12877528" y="-7149"/>
                  <a:pt x="12920472" y="0"/>
                </a:cubicBezTo>
                <a:cubicBezTo>
                  <a:pt x="12963416" y="7149"/>
                  <a:pt x="13485109" y="-36483"/>
                  <a:pt x="13935456" y="0"/>
                </a:cubicBezTo>
                <a:cubicBezTo>
                  <a:pt x="14385803" y="36483"/>
                  <a:pt x="14219125" y="12279"/>
                  <a:pt x="14292072" y="0"/>
                </a:cubicBezTo>
                <a:cubicBezTo>
                  <a:pt x="14365019" y="-12279"/>
                  <a:pt x="14443877" y="8821"/>
                  <a:pt x="14484096" y="0"/>
                </a:cubicBezTo>
                <a:cubicBezTo>
                  <a:pt x="14524315" y="-8821"/>
                  <a:pt x="14905426" y="-30068"/>
                  <a:pt x="15169896" y="0"/>
                </a:cubicBezTo>
                <a:cubicBezTo>
                  <a:pt x="15434366" y="30068"/>
                  <a:pt x="15424434" y="12479"/>
                  <a:pt x="15526512" y="0"/>
                </a:cubicBezTo>
                <a:cubicBezTo>
                  <a:pt x="15628590" y="-12479"/>
                  <a:pt x="16062010" y="-12069"/>
                  <a:pt x="16459200" y="0"/>
                </a:cubicBezTo>
                <a:cubicBezTo>
                  <a:pt x="16459049" y="7706"/>
                  <a:pt x="16460087" y="13931"/>
                  <a:pt x="16459200" y="27432"/>
                </a:cubicBezTo>
                <a:cubicBezTo>
                  <a:pt x="16315339" y="20935"/>
                  <a:pt x="16231909" y="42819"/>
                  <a:pt x="16102584" y="27432"/>
                </a:cubicBezTo>
                <a:cubicBezTo>
                  <a:pt x="15973259" y="12045"/>
                  <a:pt x="15580560" y="51242"/>
                  <a:pt x="15416784" y="27432"/>
                </a:cubicBezTo>
                <a:cubicBezTo>
                  <a:pt x="15253008" y="3622"/>
                  <a:pt x="15181626" y="26334"/>
                  <a:pt x="15060168" y="27432"/>
                </a:cubicBezTo>
                <a:cubicBezTo>
                  <a:pt x="14938710" y="28530"/>
                  <a:pt x="14400846" y="21299"/>
                  <a:pt x="14209776" y="27432"/>
                </a:cubicBezTo>
                <a:cubicBezTo>
                  <a:pt x="14018706" y="33565"/>
                  <a:pt x="13805385" y="48505"/>
                  <a:pt x="13688568" y="27432"/>
                </a:cubicBezTo>
                <a:cubicBezTo>
                  <a:pt x="13571751" y="6359"/>
                  <a:pt x="13472548" y="26552"/>
                  <a:pt x="13331952" y="27432"/>
                </a:cubicBezTo>
                <a:cubicBezTo>
                  <a:pt x="13191356" y="28312"/>
                  <a:pt x="13234055" y="20883"/>
                  <a:pt x="13139928" y="27432"/>
                </a:cubicBezTo>
                <a:cubicBezTo>
                  <a:pt x="13045801" y="33981"/>
                  <a:pt x="12707747" y="18669"/>
                  <a:pt x="12454128" y="27432"/>
                </a:cubicBezTo>
                <a:cubicBezTo>
                  <a:pt x="12200509" y="36195"/>
                  <a:pt x="11974339" y="1821"/>
                  <a:pt x="11603736" y="27432"/>
                </a:cubicBezTo>
                <a:cubicBezTo>
                  <a:pt x="11233133" y="53043"/>
                  <a:pt x="11202281" y="15642"/>
                  <a:pt x="10917936" y="27432"/>
                </a:cubicBezTo>
                <a:cubicBezTo>
                  <a:pt x="10633591" y="39222"/>
                  <a:pt x="10351188" y="-7651"/>
                  <a:pt x="9902952" y="27432"/>
                </a:cubicBezTo>
                <a:cubicBezTo>
                  <a:pt x="9454716" y="62515"/>
                  <a:pt x="9540812" y="35851"/>
                  <a:pt x="9381744" y="27432"/>
                </a:cubicBezTo>
                <a:cubicBezTo>
                  <a:pt x="9222676" y="19013"/>
                  <a:pt x="9279274" y="24639"/>
                  <a:pt x="9189720" y="27432"/>
                </a:cubicBezTo>
                <a:cubicBezTo>
                  <a:pt x="9100166" y="30225"/>
                  <a:pt x="9040114" y="24993"/>
                  <a:pt x="8997696" y="27432"/>
                </a:cubicBezTo>
                <a:cubicBezTo>
                  <a:pt x="8955278" y="29871"/>
                  <a:pt x="8568270" y="-9750"/>
                  <a:pt x="8147304" y="27432"/>
                </a:cubicBezTo>
                <a:cubicBezTo>
                  <a:pt x="7726338" y="64614"/>
                  <a:pt x="7756575" y="58097"/>
                  <a:pt x="7461504" y="27432"/>
                </a:cubicBezTo>
                <a:cubicBezTo>
                  <a:pt x="7166433" y="-3233"/>
                  <a:pt x="6691777" y="23003"/>
                  <a:pt x="6446520" y="27432"/>
                </a:cubicBezTo>
                <a:cubicBezTo>
                  <a:pt x="6201263" y="31861"/>
                  <a:pt x="6055564" y="5822"/>
                  <a:pt x="5760720" y="27432"/>
                </a:cubicBezTo>
                <a:cubicBezTo>
                  <a:pt x="5465876" y="49042"/>
                  <a:pt x="5182562" y="-15037"/>
                  <a:pt x="4910328" y="27432"/>
                </a:cubicBezTo>
                <a:cubicBezTo>
                  <a:pt x="4638094" y="69901"/>
                  <a:pt x="4524349" y="1902"/>
                  <a:pt x="4224528" y="27432"/>
                </a:cubicBezTo>
                <a:cubicBezTo>
                  <a:pt x="3924707" y="52962"/>
                  <a:pt x="3780041" y="5974"/>
                  <a:pt x="3538728" y="27432"/>
                </a:cubicBezTo>
                <a:cubicBezTo>
                  <a:pt x="3297415" y="48890"/>
                  <a:pt x="3195183" y="15951"/>
                  <a:pt x="3017520" y="27432"/>
                </a:cubicBezTo>
                <a:cubicBezTo>
                  <a:pt x="2839857" y="38913"/>
                  <a:pt x="2369331" y="20768"/>
                  <a:pt x="2167128" y="27432"/>
                </a:cubicBezTo>
                <a:cubicBezTo>
                  <a:pt x="1964925" y="34096"/>
                  <a:pt x="1784521" y="20363"/>
                  <a:pt x="1481328" y="27432"/>
                </a:cubicBezTo>
                <a:cubicBezTo>
                  <a:pt x="1178135" y="34501"/>
                  <a:pt x="971590" y="55923"/>
                  <a:pt x="630936" y="27432"/>
                </a:cubicBezTo>
                <a:cubicBezTo>
                  <a:pt x="290282" y="-1059"/>
                  <a:pt x="133182" y="8818"/>
                  <a:pt x="0" y="27432"/>
                </a:cubicBezTo>
                <a:cubicBezTo>
                  <a:pt x="-1246" y="21545"/>
                  <a:pt x="-1312" y="12780"/>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Content Placeholder 2">
            <a:extLst>
              <a:ext uri="{FF2B5EF4-FFF2-40B4-BE49-F238E27FC236}">
                <a16:creationId xmlns:a16="http://schemas.microsoft.com/office/drawing/2014/main" id="{0F441920-3FE4-286F-1B9C-A49A4B491675}"/>
              </a:ext>
            </a:extLst>
          </p:cNvPr>
          <p:cNvSpPr>
            <a:spLocks noGrp="1"/>
          </p:cNvSpPr>
          <p:nvPr>
            <p:ph sz="half" idx="1"/>
          </p:nvPr>
        </p:nvSpPr>
        <p:spPr>
          <a:xfrm>
            <a:off x="1540499" y="3046712"/>
            <a:ext cx="10070328" cy="6178758"/>
          </a:xfrm>
        </p:spPr>
        <p:txBody>
          <a:bodyPr vert="horz" lIns="91440" tIns="45720" rIns="91440" bIns="45720" rtlCol="0" anchor="t">
            <a:normAutofit lnSpcReduction="10000"/>
          </a:bodyPr>
          <a:lstStyle/>
          <a:p>
            <a:pPr marL="0" indent="-228600">
              <a:lnSpc>
                <a:spcPct val="90000"/>
              </a:lnSpc>
            </a:pPr>
            <a:endParaRPr lang="en-US" sz="2300" dirty="0"/>
          </a:p>
          <a:p>
            <a:pPr marL="0" indent="0">
              <a:lnSpc>
                <a:spcPct val="90000"/>
              </a:lnSpc>
              <a:buNone/>
            </a:pPr>
            <a:r>
              <a:rPr lang="en-US" sz="4400" dirty="0"/>
              <a:t>Unit price shows the cost of a product per unit (usually ounces or pounds) to help you compare prices and find the best deal.</a:t>
            </a:r>
          </a:p>
          <a:p>
            <a:pPr marL="114300" indent="0">
              <a:lnSpc>
                <a:spcPct val="90000"/>
              </a:lnSpc>
              <a:buNone/>
            </a:pPr>
            <a:endParaRPr lang="en-US" sz="3600" dirty="0"/>
          </a:p>
          <a:p>
            <a:pPr marL="0" indent="0">
              <a:lnSpc>
                <a:spcPct val="90000"/>
              </a:lnSpc>
              <a:buNone/>
            </a:pPr>
            <a:r>
              <a:rPr lang="en-US" sz="4000" b="1" dirty="0">
                <a:solidFill>
                  <a:srgbClr val="FF0000"/>
                </a:solidFill>
              </a:rPr>
              <a:t>Tips:</a:t>
            </a:r>
          </a:p>
          <a:p>
            <a:pPr>
              <a:lnSpc>
                <a:spcPct val="90000"/>
              </a:lnSpc>
            </a:pPr>
            <a:r>
              <a:rPr lang="en-US" sz="4000" dirty="0"/>
              <a:t>Look for lowest unit price</a:t>
            </a:r>
          </a:p>
          <a:p>
            <a:pPr>
              <a:lnSpc>
                <a:spcPct val="90000"/>
              </a:lnSpc>
            </a:pPr>
            <a:r>
              <a:rPr lang="en-US" sz="4000" dirty="0"/>
              <a:t>Store brands often have lower unit prices</a:t>
            </a:r>
          </a:p>
          <a:p>
            <a:pPr indent="-228600">
              <a:lnSpc>
                <a:spcPct val="90000"/>
              </a:lnSpc>
            </a:pPr>
            <a:r>
              <a:rPr lang="en-US" sz="4000" dirty="0"/>
              <a:t>Compare different sizes</a:t>
            </a:r>
          </a:p>
          <a:p>
            <a:pPr marL="0" indent="-228600">
              <a:lnSpc>
                <a:spcPct val="90000"/>
              </a:lnSpc>
            </a:pPr>
            <a:endParaRPr lang="en-US" sz="2300" dirty="0"/>
          </a:p>
          <a:p>
            <a:pPr indent="-228600">
              <a:lnSpc>
                <a:spcPct val="90000"/>
              </a:lnSpc>
            </a:pPr>
            <a:endParaRPr lang="en-US" sz="2300" dirty="0"/>
          </a:p>
        </p:txBody>
      </p:sp>
      <p:pic>
        <p:nvPicPr>
          <p:cNvPr id="1026" name="Picture 2" descr="food store labels">
            <a:extLst>
              <a:ext uri="{FF2B5EF4-FFF2-40B4-BE49-F238E27FC236}">
                <a16:creationId xmlns:a16="http://schemas.microsoft.com/office/drawing/2014/main" id="{7BC4BE12-AEA1-2951-8741-893DB078CE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919" r="19572" b="-1"/>
          <a:stretch/>
        </p:blipFill>
        <p:spPr bwMode="auto">
          <a:xfrm>
            <a:off x="12444886" y="3535153"/>
            <a:ext cx="5004483" cy="5201876"/>
          </a:xfrm>
          <a:prstGeom prst="rect">
            <a:avLst/>
          </a:prstGeom>
          <a:noFill/>
          <a:extLst>
            <a:ext uri="{909E8E84-426E-40DD-AFC4-6F175D3DCCD1}">
              <a14:hiddenFill xmlns:a14="http://schemas.microsoft.com/office/drawing/2010/main">
                <a:solidFill>
                  <a:srgbClr val="FFFFFF"/>
                </a:solidFill>
              </a14:hiddenFill>
            </a:ext>
          </a:extLst>
        </p:spPr>
      </p:pic>
      <p:sp>
        <p:nvSpPr>
          <p:cNvPr id="6" name="Arrow: Right 5">
            <a:extLst>
              <a:ext uri="{FF2B5EF4-FFF2-40B4-BE49-F238E27FC236}">
                <a16:creationId xmlns:a16="http://schemas.microsoft.com/office/drawing/2014/main" id="{775549D3-579E-6EB8-CEE8-6159CB395B7B}"/>
              </a:ext>
            </a:extLst>
          </p:cNvPr>
          <p:cNvSpPr/>
          <p:nvPr/>
        </p:nvSpPr>
        <p:spPr>
          <a:xfrm rot="5400000" flipV="1">
            <a:off x="13397249" y="2750959"/>
            <a:ext cx="1637407" cy="118012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extLst>
      <p:ext uri="{BB962C8B-B14F-4D97-AF65-F5344CB8AC3E}">
        <p14:creationId xmlns:p14="http://schemas.microsoft.com/office/powerpoint/2010/main" val="9762345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D7194-2525-2BA0-E6FC-537D603C154E}"/>
              </a:ext>
            </a:extLst>
          </p:cNvPr>
          <p:cNvSpPr>
            <a:spLocks noGrp="1"/>
          </p:cNvSpPr>
          <p:nvPr>
            <p:ph type="title"/>
          </p:nvPr>
        </p:nvSpPr>
        <p:spPr>
          <a:xfrm>
            <a:off x="0" y="1638300"/>
            <a:ext cx="7772401" cy="2101775"/>
          </a:xfrm>
        </p:spPr>
        <p:txBody>
          <a:bodyPr anchor="t">
            <a:noAutofit/>
          </a:bodyPr>
          <a:lstStyle/>
          <a:p>
            <a:r>
              <a:rPr lang="en-US" sz="6600" b="1" dirty="0"/>
              <a:t>Benefit App Tips</a:t>
            </a:r>
          </a:p>
        </p:txBody>
      </p:sp>
      <p:cxnSp>
        <p:nvCxnSpPr>
          <p:cNvPr id="54" name="Straight Connector 53">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2193" y="1306719"/>
            <a:ext cx="1105408"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8BFF5D3-65E7-C05A-94EE-86EF80072986}"/>
              </a:ext>
            </a:extLst>
          </p:cNvPr>
          <p:cNvSpPr>
            <a:spLocks noGrp="1"/>
          </p:cNvSpPr>
          <p:nvPr>
            <p:ph idx="1"/>
          </p:nvPr>
        </p:nvSpPr>
        <p:spPr>
          <a:xfrm>
            <a:off x="685800" y="3086100"/>
            <a:ext cx="7772401" cy="6629400"/>
          </a:xfrm>
        </p:spPr>
        <p:txBody>
          <a:bodyPr>
            <a:normAutofit fontScale="92500" lnSpcReduction="10000"/>
          </a:bodyPr>
          <a:lstStyle/>
          <a:p>
            <a:pPr>
              <a:lnSpc>
                <a:spcPct val="90000"/>
              </a:lnSpc>
            </a:pPr>
            <a:r>
              <a:rPr lang="en-US" sz="3900" b="1" dirty="0"/>
              <a:t>Know your benefit balance: </a:t>
            </a:r>
          </a:p>
          <a:p>
            <a:pPr lvl="1">
              <a:lnSpc>
                <a:spcPct val="90000"/>
              </a:lnSpc>
            </a:pPr>
            <a:r>
              <a:rPr lang="en-US" sz="3900" dirty="0"/>
              <a:t>Use Illinois WIC EBT Card Guide to learn how to check your balance</a:t>
            </a:r>
            <a:endParaRPr lang="en-US" sz="900" b="1" dirty="0"/>
          </a:p>
          <a:p>
            <a:pPr>
              <a:lnSpc>
                <a:spcPct val="90000"/>
              </a:lnSpc>
            </a:pPr>
            <a:r>
              <a:rPr lang="en-US" sz="3900" b="1" dirty="0"/>
              <a:t>Scan before you buy: </a:t>
            </a:r>
          </a:p>
          <a:p>
            <a:pPr lvl="1">
              <a:lnSpc>
                <a:spcPct val="90000"/>
              </a:lnSpc>
            </a:pPr>
            <a:r>
              <a:rPr lang="en-US" sz="3900" dirty="0"/>
              <a:t>Use the scanner to confirm eligible items in your local store</a:t>
            </a:r>
          </a:p>
          <a:p>
            <a:pPr lvl="1">
              <a:lnSpc>
                <a:spcPct val="90000"/>
              </a:lnSpc>
            </a:pPr>
            <a:endParaRPr lang="en-US" sz="900" dirty="0"/>
          </a:p>
          <a:p>
            <a:pPr>
              <a:lnSpc>
                <a:spcPct val="90000"/>
              </a:lnSpc>
            </a:pPr>
            <a:r>
              <a:rPr lang="en-US" sz="3900" b="1" dirty="0"/>
              <a:t>Stay informed with updates: </a:t>
            </a:r>
            <a:r>
              <a:rPr lang="en-US" sz="3900" dirty="0"/>
              <a:t> </a:t>
            </a:r>
          </a:p>
          <a:p>
            <a:pPr lvl="1">
              <a:lnSpc>
                <a:spcPct val="90000"/>
              </a:lnSpc>
            </a:pPr>
            <a:r>
              <a:rPr lang="en-US" sz="3900" dirty="0"/>
              <a:t>Receive reminders about expiring benefits</a:t>
            </a:r>
          </a:p>
          <a:p>
            <a:pPr lvl="1">
              <a:lnSpc>
                <a:spcPct val="90000"/>
              </a:lnSpc>
            </a:pPr>
            <a:r>
              <a:rPr lang="en-US" sz="3900" dirty="0"/>
              <a:t>Get updates on new eligible items</a:t>
            </a:r>
            <a:endParaRPr lang="en-US" sz="2600" dirty="0"/>
          </a:p>
        </p:txBody>
      </p:sp>
      <p:pic>
        <p:nvPicPr>
          <p:cNvPr id="6" name="Picture 5" descr="Graphical user interface, application&#10;&#10;Description automatically generated">
            <a:extLst>
              <a:ext uri="{FF2B5EF4-FFF2-40B4-BE49-F238E27FC236}">
                <a16:creationId xmlns:a16="http://schemas.microsoft.com/office/drawing/2014/main" id="{022C4575-38CC-4215-761A-CBA2452583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9201" y="2573526"/>
            <a:ext cx="9303179" cy="6629399"/>
          </a:xfrm>
          <a:prstGeom prst="rect">
            <a:avLst/>
          </a:prstGeom>
        </p:spPr>
      </p:pic>
    </p:spTree>
    <p:extLst>
      <p:ext uri="{BB962C8B-B14F-4D97-AF65-F5344CB8AC3E}">
        <p14:creationId xmlns:p14="http://schemas.microsoft.com/office/powerpoint/2010/main" val="37530774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 name="Title 1">
            <a:extLst>
              <a:ext uri="{FF2B5EF4-FFF2-40B4-BE49-F238E27FC236}">
                <a16:creationId xmlns:a16="http://schemas.microsoft.com/office/drawing/2014/main" id="{5CBDD74F-30A6-D81D-6E47-233C34F7AE30}"/>
              </a:ext>
            </a:extLst>
          </p:cNvPr>
          <p:cNvSpPr>
            <a:spLocks noGrp="1"/>
          </p:cNvSpPr>
          <p:nvPr>
            <p:ph type="title"/>
          </p:nvPr>
        </p:nvSpPr>
        <p:spPr>
          <a:xfrm>
            <a:off x="1123800" y="20171"/>
            <a:ext cx="16040400" cy="2562363"/>
          </a:xfrm>
        </p:spPr>
        <p:txBody>
          <a:bodyPr vert="horz" lIns="91440" tIns="45720" rIns="91440" bIns="45720" rtlCol="0" anchor="ctr">
            <a:normAutofit/>
          </a:bodyPr>
          <a:lstStyle/>
          <a:p>
            <a:pPr algn="l">
              <a:lnSpc>
                <a:spcPct val="90000"/>
              </a:lnSpc>
            </a:pPr>
            <a:r>
              <a:rPr lang="en-US" sz="6000" b="1" dirty="0"/>
              <a:t>Additional Resources for Affordable Foods</a:t>
            </a:r>
          </a:p>
        </p:txBody>
      </p:sp>
      <p:sp>
        <p:nvSpPr>
          <p:cNvPr id="3" name="Content Placeholder 2">
            <a:extLst>
              <a:ext uri="{FF2B5EF4-FFF2-40B4-BE49-F238E27FC236}">
                <a16:creationId xmlns:a16="http://schemas.microsoft.com/office/drawing/2014/main" id="{497087FB-717A-E173-1332-75371D7CCF75}"/>
              </a:ext>
            </a:extLst>
          </p:cNvPr>
          <p:cNvSpPr>
            <a:spLocks noGrp="1"/>
          </p:cNvSpPr>
          <p:nvPr>
            <p:ph sz="half" idx="1"/>
          </p:nvPr>
        </p:nvSpPr>
        <p:spPr>
          <a:xfrm>
            <a:off x="167926" y="1590254"/>
            <a:ext cx="14249400" cy="8346563"/>
          </a:xfrm>
        </p:spPr>
        <p:txBody>
          <a:bodyPr vert="horz" lIns="91440" tIns="45720" rIns="91440" bIns="45720" rtlCol="0" anchor="ctr">
            <a:normAutofit fontScale="40000" lnSpcReduction="20000"/>
          </a:bodyPr>
          <a:lstStyle/>
          <a:p>
            <a:pPr marL="1257300" indent="-1143000">
              <a:lnSpc>
                <a:spcPct val="120000"/>
              </a:lnSpc>
            </a:pPr>
            <a:r>
              <a:rPr lang="en-US" sz="9000" b="1" dirty="0">
                <a:solidFill>
                  <a:srgbClr val="00B050"/>
                </a:solidFill>
              </a:rPr>
              <a:t>Local Farmer’s Markets</a:t>
            </a:r>
          </a:p>
          <a:p>
            <a:pPr lvl="4">
              <a:lnSpc>
                <a:spcPct val="120000"/>
              </a:lnSpc>
            </a:pPr>
            <a:r>
              <a:rPr lang="en-US" sz="8000" dirty="0"/>
              <a:t>Fresh seasonal produce often at lower prices.</a:t>
            </a:r>
          </a:p>
          <a:p>
            <a:pPr lvl="4">
              <a:lnSpc>
                <a:spcPct val="120000"/>
              </a:lnSpc>
            </a:pPr>
            <a:r>
              <a:rPr lang="en-US" sz="8000" dirty="0"/>
              <a:t>Some WIC clinics provide Farmer’s Market vouchers</a:t>
            </a:r>
            <a:endParaRPr lang="en-US" sz="8000" b="1" dirty="0"/>
          </a:p>
          <a:p>
            <a:pPr marL="1257300" indent="-1143000">
              <a:lnSpc>
                <a:spcPct val="120000"/>
              </a:lnSpc>
            </a:pPr>
            <a:r>
              <a:rPr lang="en-US" sz="9000" b="1" dirty="0">
                <a:solidFill>
                  <a:srgbClr val="00B050"/>
                </a:solidFill>
              </a:rPr>
              <a:t>School Meal Programs</a:t>
            </a:r>
          </a:p>
          <a:p>
            <a:pPr lvl="4">
              <a:lnSpc>
                <a:spcPct val="120000"/>
              </a:lnSpc>
            </a:pPr>
            <a:r>
              <a:rPr lang="en-US" sz="8000" dirty="0"/>
              <a:t>Free or discounted school breakfast and lunches.</a:t>
            </a:r>
          </a:p>
          <a:p>
            <a:pPr lvl="4">
              <a:lnSpc>
                <a:spcPct val="120000"/>
              </a:lnSpc>
            </a:pPr>
            <a:r>
              <a:rPr lang="en-US" sz="8000" dirty="0"/>
              <a:t>Summer meal programs and other feeding initiatives.</a:t>
            </a:r>
          </a:p>
          <a:p>
            <a:pPr marL="1257300" indent="-1143000">
              <a:lnSpc>
                <a:spcPct val="120000"/>
              </a:lnSpc>
            </a:pPr>
            <a:r>
              <a:rPr lang="en-US" sz="9000" b="1" dirty="0">
                <a:solidFill>
                  <a:srgbClr val="00B050"/>
                </a:solidFill>
              </a:rPr>
              <a:t>SNAP and Food Pantries</a:t>
            </a:r>
          </a:p>
          <a:p>
            <a:pPr lvl="4">
              <a:lnSpc>
                <a:spcPct val="120000"/>
              </a:lnSpc>
            </a:pPr>
            <a:r>
              <a:rPr lang="en-US" sz="8000" dirty="0"/>
              <a:t>Check SNAP eligibility if not already enrolled.</a:t>
            </a:r>
          </a:p>
          <a:p>
            <a:pPr lvl="4">
              <a:lnSpc>
                <a:spcPct val="120000"/>
              </a:lnSpc>
            </a:pPr>
            <a:r>
              <a:rPr lang="en-US" sz="8000" dirty="0"/>
              <a:t>Find locations through community resources.</a:t>
            </a:r>
          </a:p>
          <a:p>
            <a:pPr marL="1371600" indent="-1143000">
              <a:lnSpc>
                <a:spcPct val="120000"/>
              </a:lnSpc>
            </a:pPr>
            <a:r>
              <a:rPr lang="en-US" sz="9000" b="1" dirty="0">
                <a:solidFill>
                  <a:srgbClr val="00B050"/>
                </a:solidFill>
              </a:rPr>
              <a:t>“Find Food IL”</a:t>
            </a:r>
          </a:p>
          <a:p>
            <a:pPr marL="2228850" lvl="4">
              <a:lnSpc>
                <a:spcPct val="120000"/>
              </a:lnSpc>
            </a:pPr>
            <a:r>
              <a:rPr lang="en-US" sz="8000" dirty="0"/>
              <a:t>Online tool to find nearby pantries, SNAP retailers and farmer’s markets.</a:t>
            </a:r>
          </a:p>
          <a:p>
            <a:pPr lvl="1" indent="-228600">
              <a:lnSpc>
                <a:spcPct val="90000"/>
              </a:lnSpc>
              <a:buFont typeface="Arial" panose="020B0604020202020204" pitchFamily="34" charset="0"/>
              <a:buChar char="•"/>
            </a:pPr>
            <a:endParaRPr lang="en-US" sz="1900" dirty="0"/>
          </a:p>
          <a:p>
            <a:pPr marL="114300" indent="-228600">
              <a:lnSpc>
                <a:spcPct val="90000"/>
              </a:lnSpc>
            </a:pPr>
            <a:endParaRPr lang="en-US" sz="1900" dirty="0"/>
          </a:p>
        </p:txBody>
      </p:sp>
      <p:pic>
        <p:nvPicPr>
          <p:cNvPr id="6" name="Picture 5" descr="Greengrocer at outdoor market stall with vegetables, selling green onions to woman">
            <a:extLst>
              <a:ext uri="{FF2B5EF4-FFF2-40B4-BE49-F238E27FC236}">
                <a16:creationId xmlns:a16="http://schemas.microsoft.com/office/drawing/2014/main" id="{5E3428EA-61B3-1755-5EFF-A0576479D0D4}"/>
              </a:ext>
            </a:extLst>
          </p:cNvPr>
          <p:cNvPicPr>
            <a:picLocks noChangeAspect="1"/>
          </p:cNvPicPr>
          <p:nvPr/>
        </p:nvPicPr>
        <p:blipFill>
          <a:blip r:embed="rId3" cstate="print">
            <a:extLst>
              <a:ext uri="{28A0092B-C50C-407E-A947-70E740481C1C}">
                <a14:useLocalDpi xmlns:a14="http://schemas.microsoft.com/office/drawing/2010/main" val="0"/>
              </a:ext>
            </a:extLst>
          </a:blip>
          <a:srcRect r="48163" b="-1"/>
          <a:stretch/>
        </p:blipFill>
        <p:spPr>
          <a:xfrm>
            <a:off x="13626826" y="2131437"/>
            <a:ext cx="4327874" cy="5573030"/>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33167955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 name="TextBox 2"/>
          <p:cNvSpPr txBox="1"/>
          <p:nvPr/>
        </p:nvSpPr>
        <p:spPr>
          <a:xfrm>
            <a:off x="990600" y="853281"/>
            <a:ext cx="5061204" cy="8351837"/>
          </a:xfrm>
          <a:prstGeom prst="rect">
            <a:avLst/>
          </a:prstGeom>
        </p:spPr>
        <p:txBody>
          <a:bodyPr vert="horz" lIns="91440" tIns="45720" rIns="91440" bIns="45720" rtlCol="0" anchor="ctr">
            <a:normAutofit/>
          </a:bodyPr>
          <a:lstStyle/>
          <a:p>
            <a:pPr marL="0" lvl="0" indent="0" algn="ctr">
              <a:lnSpc>
                <a:spcPct val="90000"/>
              </a:lnSpc>
              <a:spcBef>
                <a:spcPct val="0"/>
              </a:spcBef>
              <a:spcAft>
                <a:spcPts val="600"/>
              </a:spcAft>
            </a:pPr>
            <a:r>
              <a:rPr lang="en-US" sz="8800" b="1" dirty="0">
                <a:latin typeface="Arial Black" panose="020B0A04020102020204" pitchFamily="34" charset="0"/>
                <a:ea typeface="+mj-ea"/>
                <a:cs typeface="+mj-cs"/>
                <a:sym typeface="Nourd Bold"/>
              </a:rPr>
              <a:t>Goals</a:t>
            </a:r>
            <a:endParaRPr lang="en-US" sz="8800" b="1" kern="1200" dirty="0">
              <a:solidFill>
                <a:schemeClr val="tx1"/>
              </a:solidFill>
              <a:latin typeface="Arial Black" panose="020B0A04020102020204" pitchFamily="34" charset="0"/>
              <a:ea typeface="+mj-ea"/>
              <a:cs typeface="+mj-cs"/>
              <a:sym typeface="Nourd Bold"/>
            </a:endParaRPr>
          </a:p>
        </p:txBody>
      </p:sp>
      <p:graphicFrame>
        <p:nvGraphicFramePr>
          <p:cNvPr id="20" name="TextBox 5">
            <a:extLst>
              <a:ext uri="{FF2B5EF4-FFF2-40B4-BE49-F238E27FC236}">
                <a16:creationId xmlns:a16="http://schemas.microsoft.com/office/drawing/2014/main" id="{EB0B33BD-093B-6344-CA39-F0E468B24277}"/>
              </a:ext>
            </a:extLst>
          </p:cNvPr>
          <p:cNvGraphicFramePr/>
          <p:nvPr>
            <p:extLst>
              <p:ext uri="{D42A27DB-BD31-4B8C-83A1-F6EECF244321}">
                <p14:modId xmlns:p14="http://schemas.microsoft.com/office/powerpoint/2010/main" val="135218273"/>
              </p:ext>
            </p:extLst>
          </p:nvPr>
        </p:nvGraphicFramePr>
        <p:xfrm>
          <a:off x="7315200" y="571500"/>
          <a:ext cx="10210800" cy="891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020800" y="550736"/>
            <a:ext cx="3623841" cy="9185528"/>
            <a:chOff x="0" y="0"/>
            <a:chExt cx="523863" cy="1834395"/>
          </a:xfrm>
        </p:grpSpPr>
        <p:sp>
          <p:nvSpPr>
            <p:cNvPr id="3" name="Freeform 3"/>
            <p:cNvSpPr/>
            <p:nvPr/>
          </p:nvSpPr>
          <p:spPr>
            <a:xfrm>
              <a:off x="0" y="0"/>
              <a:ext cx="523863" cy="1834395"/>
            </a:xfrm>
            <a:custGeom>
              <a:avLst/>
              <a:gdLst/>
              <a:ahLst/>
              <a:cxnLst/>
              <a:rect l="l" t="t" r="r" b="b"/>
              <a:pathLst>
                <a:path w="523863" h="1834395">
                  <a:moveTo>
                    <a:pt x="67881" y="0"/>
                  </a:moveTo>
                  <a:lnTo>
                    <a:pt x="455982" y="0"/>
                  </a:lnTo>
                  <a:cubicBezTo>
                    <a:pt x="473985" y="0"/>
                    <a:pt x="491251" y="7152"/>
                    <a:pt x="503981" y="19882"/>
                  </a:cubicBezTo>
                  <a:cubicBezTo>
                    <a:pt x="516711" y="32612"/>
                    <a:pt x="523863" y="49878"/>
                    <a:pt x="523863" y="67881"/>
                  </a:cubicBezTo>
                  <a:lnTo>
                    <a:pt x="523863" y="1766514"/>
                  </a:lnTo>
                  <a:cubicBezTo>
                    <a:pt x="523863" y="1804004"/>
                    <a:pt x="493472" y="1834395"/>
                    <a:pt x="455982" y="1834395"/>
                  </a:cubicBezTo>
                  <a:lnTo>
                    <a:pt x="67881" y="1834395"/>
                  </a:lnTo>
                  <a:cubicBezTo>
                    <a:pt x="30391" y="1834395"/>
                    <a:pt x="0" y="1804004"/>
                    <a:pt x="0" y="1766514"/>
                  </a:cubicBezTo>
                  <a:lnTo>
                    <a:pt x="0" y="67881"/>
                  </a:lnTo>
                  <a:cubicBezTo>
                    <a:pt x="0" y="30391"/>
                    <a:pt x="30391" y="0"/>
                    <a:pt x="67881" y="0"/>
                  </a:cubicBezTo>
                  <a:close/>
                </a:path>
              </a:pathLst>
            </a:custGeom>
            <a:blipFill>
              <a:blip r:embed="rId3"/>
              <a:stretch>
                <a:fillRect l="-81312" r="-81312"/>
              </a:stretch>
            </a:blipFill>
          </p:spPr>
          <p:txBody>
            <a:bodyPr/>
            <a:lstStyle/>
            <a:p>
              <a:endParaRPr lang="en-US" dirty="0">
                <a:latin typeface="Arial" panose="020B0604020202020204" pitchFamily="34" charset="0"/>
              </a:endParaRPr>
            </a:p>
          </p:txBody>
        </p:sp>
      </p:grpSp>
      <p:sp>
        <p:nvSpPr>
          <p:cNvPr id="4" name="TextBox 4"/>
          <p:cNvSpPr txBox="1"/>
          <p:nvPr/>
        </p:nvSpPr>
        <p:spPr>
          <a:xfrm>
            <a:off x="1143000" y="3112174"/>
            <a:ext cx="11182874" cy="4062651"/>
          </a:xfrm>
          <a:prstGeom prst="rect">
            <a:avLst/>
          </a:prstGeom>
        </p:spPr>
        <p:txBody>
          <a:bodyPr wrap="square" lIns="0" tIns="0" rIns="0" bIns="0" rtlCol="0" anchor="t">
            <a:spAutoFit/>
          </a:bodyPr>
          <a:lstStyle/>
          <a:p>
            <a:pPr algn="ctr"/>
            <a:r>
              <a:rPr lang="en-US" sz="8800" b="1" dirty="0">
                <a:solidFill>
                  <a:srgbClr val="7030A0"/>
                </a:solidFill>
                <a:latin typeface="Arial Black" panose="020B0A04020102020204" pitchFamily="34" charset="0"/>
                <a:ea typeface="Nourd Bold"/>
                <a:cs typeface="Nourd Bold"/>
                <a:sym typeface="Nourd Bold"/>
              </a:rPr>
              <a:t>Activity: </a:t>
            </a:r>
          </a:p>
          <a:p>
            <a:pPr algn="ctr"/>
            <a:r>
              <a:rPr lang="en-US" sz="8800" b="1" dirty="0">
                <a:solidFill>
                  <a:srgbClr val="7030A0"/>
                </a:solidFill>
                <a:latin typeface="Arial Black" panose="020B0A04020102020204" pitchFamily="34" charset="0"/>
                <a:ea typeface="Nourd Bold"/>
                <a:cs typeface="Nourd Bold"/>
                <a:sym typeface="Nourd Bold"/>
              </a:rPr>
              <a:t>Let’s make a </a:t>
            </a:r>
          </a:p>
          <a:p>
            <a:pPr algn="ctr"/>
            <a:r>
              <a:rPr lang="en-US" sz="8800" b="1" dirty="0">
                <a:solidFill>
                  <a:srgbClr val="7030A0"/>
                </a:solidFill>
                <a:latin typeface="Arial Black" panose="020B0A04020102020204" pitchFamily="34" charset="0"/>
                <a:ea typeface="Nourd Bold"/>
                <a:cs typeface="Nourd Bold"/>
                <a:sym typeface="Nourd Bold"/>
              </a:rPr>
              <a:t>meal plan!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5">
            <a:extLst>
              <a:ext uri="{FF2B5EF4-FFF2-40B4-BE49-F238E27FC236}">
                <a16:creationId xmlns:a16="http://schemas.microsoft.com/office/drawing/2014/main" id="{4A811CEB-EFC4-5DDB-E363-64432904BA96}"/>
              </a:ext>
            </a:extLst>
          </p:cNvPr>
          <p:cNvSpPr txBox="1">
            <a:spLocks/>
          </p:cNvSpPr>
          <p:nvPr/>
        </p:nvSpPr>
        <p:spPr>
          <a:xfrm>
            <a:off x="5466168" y="1415120"/>
            <a:ext cx="2590800" cy="45259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457200">
              <a:lnSpc>
                <a:spcPct val="90000"/>
              </a:lnSpc>
            </a:pPr>
            <a:r>
              <a:rPr lang="en-US" sz="2400" dirty="0">
                <a:solidFill>
                  <a:schemeClr val="tx1">
                    <a:lumMod val="65000"/>
                    <a:lumOff val="35000"/>
                  </a:schemeClr>
                </a:solidFill>
                <a:latin typeface="Arial" panose="020B0604020202020204" pitchFamily="34" charset="0"/>
              </a:rPr>
              <a:t>Bananas</a:t>
            </a:r>
          </a:p>
          <a:p>
            <a:pPr marL="457200">
              <a:lnSpc>
                <a:spcPct val="90000"/>
              </a:lnSpc>
            </a:pPr>
            <a:r>
              <a:rPr lang="en-US" sz="2400" dirty="0">
                <a:solidFill>
                  <a:schemeClr val="tx1">
                    <a:lumMod val="65000"/>
                    <a:lumOff val="35000"/>
                  </a:schemeClr>
                </a:solidFill>
                <a:latin typeface="Arial" panose="020B0604020202020204" pitchFamily="34" charset="0"/>
              </a:rPr>
              <a:t>Orange juice</a:t>
            </a:r>
          </a:p>
          <a:p>
            <a:pPr marL="457200">
              <a:lnSpc>
                <a:spcPct val="90000"/>
              </a:lnSpc>
            </a:pPr>
            <a:r>
              <a:rPr lang="en-US" sz="2400" dirty="0">
                <a:solidFill>
                  <a:schemeClr val="tx1">
                    <a:lumMod val="65000"/>
                    <a:lumOff val="35000"/>
                  </a:schemeClr>
                </a:solidFill>
                <a:latin typeface="Arial" panose="020B0604020202020204" pitchFamily="34" charset="0"/>
              </a:rPr>
              <a:t>Peanut butter</a:t>
            </a:r>
          </a:p>
          <a:p>
            <a:pPr marL="457200">
              <a:lnSpc>
                <a:spcPct val="90000"/>
              </a:lnSpc>
            </a:pPr>
            <a:r>
              <a:rPr lang="en-US" sz="2400" dirty="0">
                <a:solidFill>
                  <a:schemeClr val="tx1">
                    <a:lumMod val="65000"/>
                    <a:lumOff val="35000"/>
                  </a:schemeClr>
                </a:solidFill>
                <a:latin typeface="Arial" panose="020B0604020202020204" pitchFamily="34" charset="0"/>
              </a:rPr>
              <a:t>Curry powder</a:t>
            </a:r>
          </a:p>
          <a:p>
            <a:pPr marL="457200">
              <a:lnSpc>
                <a:spcPct val="90000"/>
              </a:lnSpc>
            </a:pPr>
            <a:r>
              <a:rPr lang="en-US" sz="2400" dirty="0">
                <a:solidFill>
                  <a:schemeClr val="tx1">
                    <a:lumMod val="65000"/>
                    <a:lumOff val="35000"/>
                  </a:schemeClr>
                </a:solidFill>
                <a:latin typeface="Arial" panose="020B0604020202020204" pitchFamily="34" charset="0"/>
              </a:rPr>
              <a:t>Honey </a:t>
            </a:r>
          </a:p>
          <a:p>
            <a:pPr marL="457200">
              <a:lnSpc>
                <a:spcPct val="90000"/>
              </a:lnSpc>
            </a:pPr>
            <a:r>
              <a:rPr lang="en-US" sz="2400" dirty="0">
                <a:solidFill>
                  <a:schemeClr val="tx1">
                    <a:lumMod val="65000"/>
                    <a:lumOff val="35000"/>
                  </a:schemeClr>
                </a:solidFill>
                <a:latin typeface="Arial" panose="020B0604020202020204" pitchFamily="34" charset="0"/>
              </a:rPr>
              <a:t>Carrots</a:t>
            </a:r>
          </a:p>
          <a:p>
            <a:pPr marL="457200">
              <a:lnSpc>
                <a:spcPct val="90000"/>
              </a:lnSpc>
            </a:pPr>
            <a:r>
              <a:rPr lang="en-US" sz="2400" dirty="0">
                <a:solidFill>
                  <a:schemeClr val="tx1">
                    <a:lumMod val="65000"/>
                    <a:lumOff val="35000"/>
                  </a:schemeClr>
                </a:solidFill>
                <a:latin typeface="Arial" panose="020B0604020202020204" pitchFamily="34" charset="0"/>
              </a:rPr>
              <a:t>Dried ginger</a:t>
            </a:r>
          </a:p>
          <a:p>
            <a:pPr marL="457200">
              <a:lnSpc>
                <a:spcPct val="90000"/>
              </a:lnSpc>
            </a:pPr>
            <a:r>
              <a:rPr lang="en-US" sz="2400" dirty="0">
                <a:solidFill>
                  <a:schemeClr val="tx1">
                    <a:lumMod val="65000"/>
                    <a:lumOff val="35000"/>
                  </a:schemeClr>
                </a:solidFill>
                <a:latin typeface="Arial" panose="020B0604020202020204" pitchFamily="34" charset="0"/>
              </a:rPr>
              <a:t>Salt</a:t>
            </a:r>
          </a:p>
          <a:p>
            <a:pPr marL="457200">
              <a:lnSpc>
                <a:spcPct val="90000"/>
              </a:lnSpc>
            </a:pPr>
            <a:r>
              <a:rPr lang="en-US" sz="2400" dirty="0">
                <a:solidFill>
                  <a:schemeClr val="tx1">
                    <a:lumMod val="65000"/>
                    <a:lumOff val="35000"/>
                  </a:schemeClr>
                </a:solidFill>
                <a:latin typeface="Arial" panose="020B0604020202020204" pitchFamily="34" charset="0"/>
              </a:rPr>
              <a:t>Whole wheat spaghetti</a:t>
            </a:r>
          </a:p>
        </p:txBody>
      </p:sp>
      <p:pic>
        <p:nvPicPr>
          <p:cNvPr id="2" name="Picture 1" descr="Calendar&#10;&#10;Description automatically generated">
            <a:extLst>
              <a:ext uri="{FF2B5EF4-FFF2-40B4-BE49-F238E27FC236}">
                <a16:creationId xmlns:a16="http://schemas.microsoft.com/office/drawing/2014/main" id="{87F5AFF1-CC5A-87B2-4887-2D8109533B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7305" y="2859724"/>
            <a:ext cx="8624521" cy="6162717"/>
          </a:xfrm>
          <a:prstGeom prst="rect">
            <a:avLst/>
          </a:prstGeom>
          <a:ln>
            <a:solidFill>
              <a:schemeClr val="accent4">
                <a:lumMod val="75000"/>
              </a:schemeClr>
            </a:solidFill>
          </a:ln>
        </p:spPr>
      </p:pic>
      <p:sp>
        <p:nvSpPr>
          <p:cNvPr id="4" name="Title 3">
            <a:extLst>
              <a:ext uri="{FF2B5EF4-FFF2-40B4-BE49-F238E27FC236}">
                <a16:creationId xmlns:a16="http://schemas.microsoft.com/office/drawing/2014/main" id="{06BB65AB-9A41-423A-905B-A09FF9525088}"/>
              </a:ext>
            </a:extLst>
          </p:cNvPr>
          <p:cNvSpPr>
            <a:spLocks noGrp="1"/>
          </p:cNvSpPr>
          <p:nvPr>
            <p:ph type="title"/>
          </p:nvPr>
        </p:nvSpPr>
        <p:spPr>
          <a:xfrm>
            <a:off x="-7620" y="544525"/>
            <a:ext cx="8229600" cy="1143000"/>
          </a:xfrm>
        </p:spPr>
        <p:txBody>
          <a:bodyPr>
            <a:normAutofit fontScale="90000"/>
          </a:bodyPr>
          <a:lstStyle/>
          <a:p>
            <a:r>
              <a:rPr lang="en-US" sz="4400" b="1" dirty="0">
                <a:solidFill>
                  <a:srgbClr val="00B050"/>
                </a:solidFill>
              </a:rPr>
              <a:t>Available food items at home:</a:t>
            </a:r>
            <a:br>
              <a:rPr lang="en-US" sz="4400" b="1" dirty="0">
                <a:solidFill>
                  <a:srgbClr val="595959"/>
                </a:solidFill>
              </a:rPr>
            </a:br>
            <a:endParaRPr lang="en-US" dirty="0"/>
          </a:p>
        </p:txBody>
      </p:sp>
      <p:sp>
        <p:nvSpPr>
          <p:cNvPr id="5" name="Content Placeholder 4">
            <a:extLst>
              <a:ext uri="{FF2B5EF4-FFF2-40B4-BE49-F238E27FC236}">
                <a16:creationId xmlns:a16="http://schemas.microsoft.com/office/drawing/2014/main" id="{2E499272-B271-6A06-444C-C6FE870FE2F1}"/>
              </a:ext>
            </a:extLst>
          </p:cNvPr>
          <p:cNvSpPr>
            <a:spLocks noGrp="1"/>
          </p:cNvSpPr>
          <p:nvPr>
            <p:ph sz="half" idx="1"/>
          </p:nvPr>
        </p:nvSpPr>
        <p:spPr>
          <a:xfrm>
            <a:off x="555856" y="1415120"/>
            <a:ext cx="2743200" cy="4525963"/>
          </a:xfrm>
        </p:spPr>
        <p:txBody>
          <a:bodyPr>
            <a:normAutofit fontScale="92500" lnSpcReduction="20000"/>
          </a:bodyPr>
          <a:lstStyle/>
          <a:p>
            <a:pPr marL="571500" indent="-457200">
              <a:lnSpc>
                <a:spcPct val="90000"/>
              </a:lnSpc>
            </a:pPr>
            <a:r>
              <a:rPr lang="en-US" sz="2600" dirty="0">
                <a:solidFill>
                  <a:srgbClr val="595959"/>
                </a:solidFill>
              </a:rPr>
              <a:t>Bell peppers</a:t>
            </a:r>
          </a:p>
          <a:p>
            <a:pPr marL="571500" indent="-457200">
              <a:lnSpc>
                <a:spcPct val="90000"/>
              </a:lnSpc>
            </a:pPr>
            <a:r>
              <a:rPr lang="en-US" sz="2600" dirty="0">
                <a:solidFill>
                  <a:srgbClr val="595959"/>
                </a:solidFill>
              </a:rPr>
              <a:t>Onion</a:t>
            </a:r>
          </a:p>
          <a:p>
            <a:pPr marL="571500" indent="-457200">
              <a:lnSpc>
                <a:spcPct val="90000"/>
              </a:lnSpc>
            </a:pPr>
            <a:r>
              <a:rPr lang="en-US" sz="2600" dirty="0">
                <a:solidFill>
                  <a:srgbClr val="595959"/>
                </a:solidFill>
              </a:rPr>
              <a:t>Oil</a:t>
            </a:r>
          </a:p>
          <a:p>
            <a:pPr marL="571500" indent="-457200">
              <a:lnSpc>
                <a:spcPct val="90000"/>
              </a:lnSpc>
            </a:pPr>
            <a:r>
              <a:rPr lang="en-US" sz="2600" dirty="0">
                <a:solidFill>
                  <a:srgbClr val="595959"/>
                </a:solidFill>
              </a:rPr>
              <a:t>Milk</a:t>
            </a:r>
          </a:p>
          <a:p>
            <a:pPr marL="571500" indent="-457200">
              <a:lnSpc>
                <a:spcPct val="90000"/>
              </a:lnSpc>
            </a:pPr>
            <a:r>
              <a:rPr lang="en-US" sz="2600" dirty="0">
                <a:solidFill>
                  <a:srgbClr val="595959"/>
                </a:solidFill>
              </a:rPr>
              <a:t>Oatmeal</a:t>
            </a:r>
          </a:p>
          <a:p>
            <a:pPr marL="571500" indent="-457200">
              <a:lnSpc>
                <a:spcPct val="90000"/>
              </a:lnSpc>
            </a:pPr>
            <a:r>
              <a:rPr lang="en-US" sz="2600" dirty="0">
                <a:solidFill>
                  <a:srgbClr val="595959"/>
                </a:solidFill>
              </a:rPr>
              <a:t>Ground beef</a:t>
            </a:r>
          </a:p>
          <a:p>
            <a:pPr marL="571500" indent="-457200">
              <a:lnSpc>
                <a:spcPct val="90000"/>
              </a:lnSpc>
            </a:pPr>
            <a:r>
              <a:rPr lang="en-US" sz="2600" dirty="0">
                <a:solidFill>
                  <a:srgbClr val="595959"/>
                </a:solidFill>
              </a:rPr>
              <a:t>Walnuts</a:t>
            </a:r>
          </a:p>
          <a:p>
            <a:pPr marL="571500" indent="-457200">
              <a:lnSpc>
                <a:spcPct val="90000"/>
              </a:lnSpc>
            </a:pPr>
            <a:r>
              <a:rPr lang="en-US" sz="2600" dirty="0">
                <a:solidFill>
                  <a:srgbClr val="595959"/>
                </a:solidFill>
              </a:rPr>
              <a:t>Whole wheat bread</a:t>
            </a:r>
          </a:p>
          <a:p>
            <a:pPr marL="571500" indent="-457200">
              <a:lnSpc>
                <a:spcPct val="90000"/>
              </a:lnSpc>
            </a:pPr>
            <a:r>
              <a:rPr lang="en-US" sz="2600" dirty="0">
                <a:solidFill>
                  <a:srgbClr val="595959"/>
                </a:solidFill>
              </a:rPr>
              <a:t>Garlic</a:t>
            </a:r>
          </a:p>
          <a:p>
            <a:pPr marL="571500" indent="-457200">
              <a:lnSpc>
                <a:spcPct val="90000"/>
              </a:lnSpc>
            </a:pPr>
            <a:r>
              <a:rPr lang="en-US" sz="2600" dirty="0">
                <a:solidFill>
                  <a:srgbClr val="595959"/>
                </a:solidFill>
              </a:rPr>
              <a:t>Chicken breast</a:t>
            </a:r>
          </a:p>
          <a:p>
            <a:pPr marL="571500" indent="-457200">
              <a:lnSpc>
                <a:spcPct val="90000"/>
              </a:lnSpc>
            </a:pPr>
            <a:r>
              <a:rPr lang="en-US" sz="2600" dirty="0">
                <a:solidFill>
                  <a:srgbClr val="595959"/>
                </a:solidFill>
              </a:rPr>
              <a:t>Soy sauce</a:t>
            </a:r>
          </a:p>
          <a:p>
            <a:endParaRPr lang="en-US" dirty="0"/>
          </a:p>
        </p:txBody>
      </p:sp>
      <p:sp>
        <p:nvSpPr>
          <p:cNvPr id="6" name="Content Placeholder 5">
            <a:extLst>
              <a:ext uri="{FF2B5EF4-FFF2-40B4-BE49-F238E27FC236}">
                <a16:creationId xmlns:a16="http://schemas.microsoft.com/office/drawing/2014/main" id="{78C8A25C-9DDD-6ECD-C0FC-0A5981CECE8E}"/>
              </a:ext>
            </a:extLst>
          </p:cNvPr>
          <p:cNvSpPr>
            <a:spLocks noGrp="1"/>
          </p:cNvSpPr>
          <p:nvPr>
            <p:ph sz="half" idx="2"/>
          </p:nvPr>
        </p:nvSpPr>
        <p:spPr>
          <a:xfrm>
            <a:off x="3109870" y="1415120"/>
            <a:ext cx="2590800" cy="4525963"/>
          </a:xfrm>
        </p:spPr>
        <p:txBody>
          <a:bodyPr>
            <a:normAutofit fontScale="92500" lnSpcReduction="20000"/>
          </a:bodyPr>
          <a:lstStyle/>
          <a:p>
            <a:pPr marL="571500" indent="-457200">
              <a:lnSpc>
                <a:spcPct val="90000"/>
              </a:lnSpc>
            </a:pPr>
            <a:r>
              <a:rPr lang="en-US" sz="2600" dirty="0">
                <a:solidFill>
                  <a:srgbClr val="595959"/>
                </a:solidFill>
              </a:rPr>
              <a:t>Celery</a:t>
            </a:r>
          </a:p>
          <a:p>
            <a:pPr marL="571500" indent="-457200">
              <a:lnSpc>
                <a:spcPct val="90000"/>
              </a:lnSpc>
            </a:pPr>
            <a:r>
              <a:rPr lang="en-US" sz="2600" dirty="0">
                <a:solidFill>
                  <a:srgbClr val="595959"/>
                </a:solidFill>
              </a:rPr>
              <a:t>Lemon</a:t>
            </a:r>
          </a:p>
          <a:p>
            <a:pPr marL="571500" indent="-457200">
              <a:lnSpc>
                <a:spcPct val="90000"/>
              </a:lnSpc>
            </a:pPr>
            <a:r>
              <a:rPr lang="en-US" sz="2600" dirty="0">
                <a:solidFill>
                  <a:srgbClr val="595959"/>
                </a:solidFill>
              </a:rPr>
              <a:t>Canned tuna</a:t>
            </a:r>
          </a:p>
          <a:p>
            <a:pPr marL="571500" indent="-457200">
              <a:lnSpc>
                <a:spcPct val="90000"/>
              </a:lnSpc>
            </a:pPr>
            <a:r>
              <a:rPr lang="en-US" sz="2600" dirty="0">
                <a:solidFill>
                  <a:srgbClr val="595959"/>
                </a:solidFill>
              </a:rPr>
              <a:t>Corn </a:t>
            </a:r>
          </a:p>
          <a:p>
            <a:pPr marL="571500" indent="-457200">
              <a:lnSpc>
                <a:spcPct val="90000"/>
              </a:lnSpc>
            </a:pPr>
            <a:r>
              <a:rPr lang="en-US" sz="2600" dirty="0">
                <a:solidFill>
                  <a:srgbClr val="595959"/>
                </a:solidFill>
              </a:rPr>
              <a:t>Lettuce</a:t>
            </a:r>
          </a:p>
          <a:p>
            <a:pPr marL="571500" indent="-457200">
              <a:lnSpc>
                <a:spcPct val="90000"/>
              </a:lnSpc>
            </a:pPr>
            <a:r>
              <a:rPr lang="en-US" sz="2600" dirty="0">
                <a:solidFill>
                  <a:srgbClr val="595959"/>
                </a:solidFill>
              </a:rPr>
              <a:t>Spinach</a:t>
            </a:r>
          </a:p>
          <a:p>
            <a:pPr marL="571500" indent="-457200">
              <a:lnSpc>
                <a:spcPct val="90000"/>
              </a:lnSpc>
            </a:pPr>
            <a:r>
              <a:rPr lang="en-US" sz="2600" dirty="0">
                <a:solidFill>
                  <a:srgbClr val="595959"/>
                </a:solidFill>
              </a:rPr>
              <a:t>Sour cream</a:t>
            </a:r>
          </a:p>
          <a:p>
            <a:pPr marL="571500" indent="-457200">
              <a:lnSpc>
                <a:spcPct val="90000"/>
              </a:lnSpc>
            </a:pPr>
            <a:r>
              <a:rPr lang="en-US" sz="2600" dirty="0">
                <a:solidFill>
                  <a:srgbClr val="595959"/>
                </a:solidFill>
              </a:rPr>
              <a:t>Salsa</a:t>
            </a:r>
          </a:p>
          <a:p>
            <a:pPr marL="571500" indent="-457200">
              <a:lnSpc>
                <a:spcPct val="90000"/>
              </a:lnSpc>
            </a:pPr>
            <a:r>
              <a:rPr lang="en-US" sz="2600" dirty="0">
                <a:solidFill>
                  <a:srgbClr val="595959"/>
                </a:solidFill>
              </a:rPr>
              <a:t>Cooking spray or oil</a:t>
            </a:r>
          </a:p>
          <a:p>
            <a:pPr marL="571500" indent="-457200">
              <a:lnSpc>
                <a:spcPct val="90000"/>
              </a:lnSpc>
            </a:pPr>
            <a:endParaRPr lang="en-US" sz="3400" dirty="0">
              <a:solidFill>
                <a:srgbClr val="595959"/>
              </a:solidFill>
            </a:endParaRPr>
          </a:p>
          <a:p>
            <a:endParaRPr lang="en-US" dirty="0"/>
          </a:p>
        </p:txBody>
      </p:sp>
      <p:sp>
        <p:nvSpPr>
          <p:cNvPr id="8" name="Title 3">
            <a:extLst>
              <a:ext uri="{FF2B5EF4-FFF2-40B4-BE49-F238E27FC236}">
                <a16:creationId xmlns:a16="http://schemas.microsoft.com/office/drawing/2014/main" id="{8387DE33-6C83-4624-9D89-17DEC0F3BDB4}"/>
              </a:ext>
            </a:extLst>
          </p:cNvPr>
          <p:cNvSpPr txBox="1">
            <a:spLocks/>
          </p:cNvSpPr>
          <p:nvPr/>
        </p:nvSpPr>
        <p:spPr>
          <a:xfrm>
            <a:off x="290470" y="6239361"/>
            <a:ext cx="8229600" cy="1143000"/>
          </a:xfrm>
          <a:prstGeom prst="rect">
            <a:avLst/>
          </a:prstGeom>
        </p:spPr>
        <p:txBody>
          <a:bodyPr vert="horz" lIns="91440" tIns="45720" rIns="91440" bIns="45720" rtlCol="0"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00B050"/>
                </a:solidFill>
                <a:latin typeface="Arial" panose="020B0604020202020204" pitchFamily="34" charset="0"/>
              </a:rPr>
              <a:t>Available WIC benefits on your card:</a:t>
            </a:r>
            <a:br>
              <a:rPr lang="en-US" b="1" dirty="0">
                <a:solidFill>
                  <a:srgbClr val="595959"/>
                </a:solidFill>
                <a:latin typeface="Arial" panose="020B0604020202020204" pitchFamily="34" charset="0"/>
              </a:rPr>
            </a:br>
            <a:endParaRPr lang="en-US" dirty="0">
              <a:latin typeface="Arial" panose="020B0604020202020204" pitchFamily="34" charset="0"/>
            </a:endParaRPr>
          </a:p>
        </p:txBody>
      </p:sp>
      <p:sp>
        <p:nvSpPr>
          <p:cNvPr id="9" name="TextBox 8">
            <a:extLst>
              <a:ext uri="{FF2B5EF4-FFF2-40B4-BE49-F238E27FC236}">
                <a16:creationId xmlns:a16="http://schemas.microsoft.com/office/drawing/2014/main" id="{0F778B07-6DB2-7869-8BE7-9B7A4892E8EC}"/>
              </a:ext>
            </a:extLst>
          </p:cNvPr>
          <p:cNvSpPr txBox="1"/>
          <p:nvPr/>
        </p:nvSpPr>
        <p:spPr>
          <a:xfrm>
            <a:off x="678180" y="7116440"/>
            <a:ext cx="6858000"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tx1">
                    <a:lumMod val="65000"/>
                    <a:lumOff val="35000"/>
                  </a:schemeClr>
                </a:solidFill>
                <a:latin typeface="Arial" panose="020B0604020202020204" pitchFamily="34" charset="0"/>
              </a:rPr>
              <a:t>1 quart yogurt</a:t>
            </a:r>
          </a:p>
          <a:p>
            <a:pPr marL="285750" indent="-285750">
              <a:buFont typeface="Arial" panose="020B0604020202020204" pitchFamily="34" charset="0"/>
              <a:buChar char="•"/>
            </a:pPr>
            <a:r>
              <a:rPr lang="en-US" sz="2400" dirty="0">
                <a:solidFill>
                  <a:schemeClr val="tx1">
                    <a:lumMod val="65000"/>
                    <a:lumOff val="35000"/>
                  </a:schemeClr>
                </a:solidFill>
                <a:latin typeface="Arial" panose="020B0604020202020204" pitchFamily="34" charset="0"/>
              </a:rPr>
              <a:t>1 package cheese</a:t>
            </a:r>
          </a:p>
          <a:p>
            <a:pPr marL="285750" indent="-285750">
              <a:buFont typeface="Arial" panose="020B0604020202020204" pitchFamily="34" charset="0"/>
              <a:buChar char="•"/>
            </a:pPr>
            <a:r>
              <a:rPr lang="en-US" sz="2400" dirty="0">
                <a:solidFill>
                  <a:schemeClr val="tx1">
                    <a:lumMod val="65000"/>
                    <a:lumOff val="35000"/>
                  </a:schemeClr>
                </a:solidFill>
                <a:latin typeface="Arial" panose="020B0604020202020204" pitchFamily="34" charset="0"/>
              </a:rPr>
              <a:t>$20 CVB benefit for fruit/veg</a:t>
            </a:r>
          </a:p>
          <a:p>
            <a:pPr marL="285750" indent="-285750">
              <a:buFont typeface="Arial" panose="020B0604020202020204" pitchFamily="34" charset="0"/>
              <a:buChar char="•"/>
            </a:pPr>
            <a:r>
              <a:rPr lang="en-US" sz="2400" dirty="0">
                <a:solidFill>
                  <a:schemeClr val="tx1">
                    <a:lumMod val="65000"/>
                    <a:lumOff val="35000"/>
                  </a:schemeClr>
                </a:solidFill>
                <a:latin typeface="Arial" panose="020B0604020202020204" pitchFamily="34" charset="0"/>
              </a:rPr>
              <a:t>2 cans of beans</a:t>
            </a:r>
          </a:p>
          <a:p>
            <a:pPr marL="285750" indent="-285750">
              <a:buFont typeface="Arial" panose="020B0604020202020204" pitchFamily="34" charset="0"/>
              <a:buChar char="•"/>
            </a:pPr>
            <a:r>
              <a:rPr lang="en-US" sz="2400" dirty="0">
                <a:solidFill>
                  <a:schemeClr val="tx1">
                    <a:lumMod val="65000"/>
                    <a:lumOff val="35000"/>
                  </a:schemeClr>
                </a:solidFill>
                <a:latin typeface="Arial" panose="020B0604020202020204" pitchFamily="34" charset="0"/>
              </a:rPr>
              <a:t>1 16 oz box of cereal</a:t>
            </a:r>
          </a:p>
        </p:txBody>
      </p:sp>
      <p:sp>
        <p:nvSpPr>
          <p:cNvPr id="10" name="TextBox 9">
            <a:extLst>
              <a:ext uri="{FF2B5EF4-FFF2-40B4-BE49-F238E27FC236}">
                <a16:creationId xmlns:a16="http://schemas.microsoft.com/office/drawing/2014/main" id="{7BB3BE7A-CA39-FFA4-3AD4-39187A1278C6}"/>
              </a:ext>
            </a:extLst>
          </p:cNvPr>
          <p:cNvSpPr txBox="1"/>
          <p:nvPr/>
        </p:nvSpPr>
        <p:spPr>
          <a:xfrm>
            <a:off x="9600143" y="544525"/>
            <a:ext cx="7503768" cy="1692771"/>
          </a:xfrm>
          <a:prstGeom prst="rect">
            <a:avLst/>
          </a:prstGeom>
          <a:noFill/>
          <a:ln>
            <a:solidFill>
              <a:schemeClr val="accent4">
                <a:lumMod val="75000"/>
              </a:schemeClr>
            </a:solidFill>
          </a:ln>
        </p:spPr>
        <p:txBody>
          <a:bodyPr wrap="square" rtlCol="0">
            <a:spAutoFit/>
          </a:bodyPr>
          <a:lstStyle/>
          <a:p>
            <a:r>
              <a:rPr lang="en-US" sz="3200" dirty="0">
                <a:solidFill>
                  <a:srgbClr val="00B050"/>
                </a:solidFill>
                <a:latin typeface="Arial" panose="020B0604020202020204" pitchFamily="34" charset="0"/>
              </a:rPr>
              <a:t>Brainstorm: </a:t>
            </a:r>
            <a:r>
              <a:rPr lang="en-US" sz="2400" dirty="0">
                <a:latin typeface="Arial" panose="020B0604020202020204" pitchFamily="34" charset="0"/>
              </a:rPr>
              <a:t>What is a breakfast, lunch, dinner, and snack that you could make for your family using just the foods you have at home, plus your WIC benefits?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59ABE-C4A0-3417-EEF9-39007E117EAC}"/>
              </a:ext>
            </a:extLst>
          </p:cNvPr>
          <p:cNvSpPr>
            <a:spLocks noGrp="1"/>
          </p:cNvSpPr>
          <p:nvPr>
            <p:ph type="title"/>
          </p:nvPr>
        </p:nvSpPr>
        <p:spPr>
          <a:xfrm>
            <a:off x="532244" y="290274"/>
            <a:ext cx="11201400" cy="1143000"/>
          </a:xfrm>
        </p:spPr>
        <p:txBody>
          <a:bodyPr>
            <a:normAutofit/>
          </a:bodyPr>
          <a:lstStyle/>
          <a:p>
            <a:r>
              <a:rPr lang="en-US" b="1" dirty="0"/>
              <a:t>With those food items, you could make…</a:t>
            </a:r>
          </a:p>
        </p:txBody>
      </p:sp>
      <p:sp>
        <p:nvSpPr>
          <p:cNvPr id="3" name="Content Placeholder 2">
            <a:extLst>
              <a:ext uri="{FF2B5EF4-FFF2-40B4-BE49-F238E27FC236}">
                <a16:creationId xmlns:a16="http://schemas.microsoft.com/office/drawing/2014/main" id="{DC64A879-A811-32C0-7C43-F18242DDD7DA}"/>
              </a:ext>
            </a:extLst>
          </p:cNvPr>
          <p:cNvSpPr>
            <a:spLocks noGrp="1"/>
          </p:cNvSpPr>
          <p:nvPr>
            <p:ph idx="1"/>
          </p:nvPr>
        </p:nvSpPr>
        <p:spPr>
          <a:xfrm>
            <a:off x="1360569" y="4748163"/>
            <a:ext cx="6589631" cy="1378414"/>
          </a:xfrm>
        </p:spPr>
        <p:txBody>
          <a:bodyPr>
            <a:normAutofit fontScale="70000" lnSpcReduction="20000"/>
          </a:bodyPr>
          <a:lstStyle/>
          <a:p>
            <a:pPr marL="0" indent="0">
              <a:buNone/>
            </a:pPr>
            <a:r>
              <a:rPr lang="en-US" sz="4600" dirty="0"/>
              <a:t>Breakfast: Breakfast Casserole and Creamy Banana Walnut Oatmeal</a:t>
            </a:r>
          </a:p>
          <a:p>
            <a:endParaRPr lang="en-US" dirty="0"/>
          </a:p>
        </p:txBody>
      </p:sp>
      <p:sp>
        <p:nvSpPr>
          <p:cNvPr id="4" name="TextBox 3">
            <a:extLst>
              <a:ext uri="{FF2B5EF4-FFF2-40B4-BE49-F238E27FC236}">
                <a16:creationId xmlns:a16="http://schemas.microsoft.com/office/drawing/2014/main" id="{70D1D42D-D67E-2519-BD19-C029145F3B80}"/>
              </a:ext>
            </a:extLst>
          </p:cNvPr>
          <p:cNvSpPr txBox="1"/>
          <p:nvPr/>
        </p:nvSpPr>
        <p:spPr>
          <a:xfrm>
            <a:off x="9935934" y="5131144"/>
            <a:ext cx="6248400" cy="584775"/>
          </a:xfrm>
          <a:prstGeom prst="rect">
            <a:avLst/>
          </a:prstGeom>
          <a:noFill/>
        </p:spPr>
        <p:txBody>
          <a:bodyPr wrap="square" rtlCol="0">
            <a:spAutoFit/>
          </a:bodyPr>
          <a:lstStyle/>
          <a:p>
            <a:r>
              <a:rPr lang="en-US" sz="3200" dirty="0">
                <a:latin typeface="Arial" panose="020B0604020202020204" pitchFamily="34" charset="0"/>
              </a:rPr>
              <a:t>Lunch: Taco Salad and Tuna Melt</a:t>
            </a:r>
          </a:p>
        </p:txBody>
      </p:sp>
      <p:sp>
        <p:nvSpPr>
          <p:cNvPr id="5" name="TextBox 4">
            <a:extLst>
              <a:ext uri="{FF2B5EF4-FFF2-40B4-BE49-F238E27FC236}">
                <a16:creationId xmlns:a16="http://schemas.microsoft.com/office/drawing/2014/main" id="{3559220D-5BA2-4A42-EC18-E75341CC08E5}"/>
              </a:ext>
            </a:extLst>
          </p:cNvPr>
          <p:cNvSpPr txBox="1"/>
          <p:nvPr/>
        </p:nvSpPr>
        <p:spPr>
          <a:xfrm>
            <a:off x="939800" y="8802071"/>
            <a:ext cx="7010400" cy="1354217"/>
          </a:xfrm>
          <a:prstGeom prst="rect">
            <a:avLst/>
          </a:prstGeom>
          <a:noFill/>
        </p:spPr>
        <p:txBody>
          <a:bodyPr wrap="square" rtlCol="0">
            <a:spAutoFit/>
          </a:bodyPr>
          <a:lstStyle/>
          <a:p>
            <a:r>
              <a:rPr lang="en-US" sz="3200" dirty="0">
                <a:latin typeface="Arial" panose="020B0604020202020204" pitchFamily="34" charset="0"/>
              </a:rPr>
              <a:t>Dinner: Easy Chicken and Vegetables and Noodles with Peanut Sauce</a:t>
            </a:r>
          </a:p>
          <a:p>
            <a:endParaRPr lang="en-US" dirty="0">
              <a:latin typeface="Arial" panose="020B0604020202020204" pitchFamily="34" charset="0"/>
            </a:endParaRPr>
          </a:p>
        </p:txBody>
      </p:sp>
      <p:sp>
        <p:nvSpPr>
          <p:cNvPr id="6" name="TextBox 5">
            <a:extLst>
              <a:ext uri="{FF2B5EF4-FFF2-40B4-BE49-F238E27FC236}">
                <a16:creationId xmlns:a16="http://schemas.microsoft.com/office/drawing/2014/main" id="{A7393306-2612-FC30-4D03-6EBD45543EBD}"/>
              </a:ext>
            </a:extLst>
          </p:cNvPr>
          <p:cNvSpPr txBox="1"/>
          <p:nvPr/>
        </p:nvSpPr>
        <p:spPr>
          <a:xfrm>
            <a:off x="9162083" y="8767335"/>
            <a:ext cx="8229600" cy="861774"/>
          </a:xfrm>
          <a:prstGeom prst="rect">
            <a:avLst/>
          </a:prstGeom>
          <a:noFill/>
        </p:spPr>
        <p:txBody>
          <a:bodyPr wrap="square" rtlCol="0">
            <a:spAutoFit/>
          </a:bodyPr>
          <a:lstStyle/>
          <a:p>
            <a:r>
              <a:rPr lang="en-US" sz="3200" dirty="0">
                <a:latin typeface="Arial" panose="020B0604020202020204" pitchFamily="34" charset="0"/>
              </a:rPr>
              <a:t>Snack: Fruit Smoothie and Curry Yogurt Dip</a:t>
            </a:r>
          </a:p>
          <a:p>
            <a:endParaRPr lang="en-US" dirty="0">
              <a:latin typeface="Arial" panose="020B0604020202020204" pitchFamily="34" charset="0"/>
            </a:endParaRPr>
          </a:p>
        </p:txBody>
      </p:sp>
      <p:pic>
        <p:nvPicPr>
          <p:cNvPr id="1026" name="Picture 2" descr="Banana Walnut Oatmeal - Calorie Control Council">
            <a:extLst>
              <a:ext uri="{FF2B5EF4-FFF2-40B4-BE49-F238E27FC236}">
                <a16:creationId xmlns:a16="http://schemas.microsoft.com/office/drawing/2014/main" id="{26FFA65D-8C99-416B-4B76-A03E9F4F79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0" y="1583450"/>
            <a:ext cx="4304054" cy="28643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una Melt">
            <a:extLst>
              <a:ext uri="{FF2B5EF4-FFF2-40B4-BE49-F238E27FC236}">
                <a16:creationId xmlns:a16="http://schemas.microsoft.com/office/drawing/2014/main" id="{78262D28-8DF3-00A9-B7F7-623D3F009A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53558" y="2483952"/>
            <a:ext cx="4400550" cy="242411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aco Salad Recipe (Quick and Easy!) - Cooking Classy">
            <a:extLst>
              <a:ext uri="{FF2B5EF4-FFF2-40B4-BE49-F238E27FC236}">
                <a16:creationId xmlns:a16="http://schemas.microsoft.com/office/drawing/2014/main" id="{001EDC35-4F9D-AC0E-EC2B-C7AC0A28F1A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48976" y="1663545"/>
            <a:ext cx="2177651" cy="326647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oodles With Peanut Butter Sauce">
            <a:extLst>
              <a:ext uri="{FF2B5EF4-FFF2-40B4-BE49-F238E27FC236}">
                <a16:creationId xmlns:a16="http://schemas.microsoft.com/office/drawing/2014/main" id="{3DFC4406-397F-3060-7AA3-D58A6D5A08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9800" y="6008630"/>
            <a:ext cx="4167594" cy="228072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ruit Smoothies">
            <a:extLst>
              <a:ext uri="{FF2B5EF4-FFF2-40B4-BE49-F238E27FC236}">
                <a16:creationId xmlns:a16="http://schemas.microsoft.com/office/drawing/2014/main" id="{D21F3A50-496C-9AB3-8C5F-AF0D0E9166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15400" y="6283021"/>
            <a:ext cx="4144734" cy="228319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urry Yogurt Dip">
            <a:extLst>
              <a:ext uri="{FF2B5EF4-FFF2-40B4-BE49-F238E27FC236}">
                <a16:creationId xmlns:a16="http://schemas.microsoft.com/office/drawing/2014/main" id="{D9F05365-0AD1-7A3C-BDF0-0A6676F9442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276883" y="6297316"/>
            <a:ext cx="4096717" cy="2254302"/>
          </a:xfrm>
          <a:prstGeom prst="rect">
            <a:avLst/>
          </a:prstGeom>
          <a:noFill/>
          <a:extLst>
            <a:ext uri="{909E8E84-426E-40DD-AFC4-6F175D3DCCD1}">
              <a14:hiddenFill xmlns:a14="http://schemas.microsoft.com/office/drawing/2010/main">
                <a:solidFill>
                  <a:srgbClr val="FFFFFF"/>
                </a:solidFill>
              </a14:hiddenFill>
            </a:ext>
          </a:extLst>
        </p:spPr>
      </p:pic>
      <p:sp>
        <p:nvSpPr>
          <p:cNvPr id="8" name="Explosion: 8 Points 7">
            <a:extLst>
              <a:ext uri="{FF2B5EF4-FFF2-40B4-BE49-F238E27FC236}">
                <a16:creationId xmlns:a16="http://schemas.microsoft.com/office/drawing/2014/main" id="{AB1BCB8A-2A4E-8DCD-1B1B-45FF0083C1F7}"/>
              </a:ext>
            </a:extLst>
          </p:cNvPr>
          <p:cNvSpPr/>
          <p:nvPr/>
        </p:nvSpPr>
        <p:spPr>
          <a:xfrm>
            <a:off x="13570348" y="88958"/>
            <a:ext cx="4546202" cy="3847676"/>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panose="020B0604020202020204" pitchFamily="34" charset="0"/>
              </a:rPr>
              <a:t>Check out these recipes on WICHealth!</a:t>
            </a:r>
          </a:p>
        </p:txBody>
      </p:sp>
    </p:spTree>
    <p:extLst>
      <p:ext uri="{BB962C8B-B14F-4D97-AF65-F5344CB8AC3E}">
        <p14:creationId xmlns:p14="http://schemas.microsoft.com/office/powerpoint/2010/main" val="36369240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 name="Title 1">
            <a:extLst>
              <a:ext uri="{FF2B5EF4-FFF2-40B4-BE49-F238E27FC236}">
                <a16:creationId xmlns:a16="http://schemas.microsoft.com/office/drawing/2014/main" id="{B017A804-26BE-88DA-8196-85F475BE2A11}"/>
              </a:ext>
            </a:extLst>
          </p:cNvPr>
          <p:cNvSpPr>
            <a:spLocks noGrp="1"/>
          </p:cNvSpPr>
          <p:nvPr>
            <p:ph type="title"/>
          </p:nvPr>
        </p:nvSpPr>
        <p:spPr>
          <a:xfrm>
            <a:off x="1142700" y="1143001"/>
            <a:ext cx="8001295" cy="2562363"/>
          </a:xfrm>
        </p:spPr>
        <p:txBody>
          <a:bodyPr anchor="ctr">
            <a:normAutofit/>
          </a:bodyPr>
          <a:lstStyle/>
          <a:p>
            <a:r>
              <a:rPr lang="en-US" sz="7200" b="1" dirty="0">
                <a:cs typeface="Arial" panose="020B0604020202020204" pitchFamily="34" charset="0"/>
              </a:rPr>
              <a:t>Reflection</a:t>
            </a:r>
          </a:p>
        </p:txBody>
      </p:sp>
      <p:sp>
        <p:nvSpPr>
          <p:cNvPr id="3" name="Content Placeholder 2">
            <a:extLst>
              <a:ext uri="{FF2B5EF4-FFF2-40B4-BE49-F238E27FC236}">
                <a16:creationId xmlns:a16="http://schemas.microsoft.com/office/drawing/2014/main" id="{6EBD103D-0D4C-F923-CB33-F0AC4EB2277D}"/>
              </a:ext>
            </a:extLst>
          </p:cNvPr>
          <p:cNvSpPr>
            <a:spLocks noGrp="1"/>
          </p:cNvSpPr>
          <p:nvPr>
            <p:ph idx="1"/>
          </p:nvPr>
        </p:nvSpPr>
        <p:spPr>
          <a:xfrm>
            <a:off x="1142700" y="3162300"/>
            <a:ext cx="8001295" cy="5654752"/>
          </a:xfrm>
        </p:spPr>
        <p:txBody>
          <a:bodyPr anchor="ctr">
            <a:normAutofit/>
          </a:bodyPr>
          <a:lstStyle/>
          <a:p>
            <a:pPr marL="342900" marR="0" lvl="0" indent="-342900">
              <a:spcBef>
                <a:spcPts val="600"/>
              </a:spcBef>
              <a:spcAft>
                <a:spcPts val="600"/>
              </a:spcAft>
              <a:buFont typeface="Symbol" panose="05050102010706020507" pitchFamily="18" charset="2"/>
              <a:buChar char=""/>
            </a:pPr>
            <a:r>
              <a:rPr lang="en-US" sz="4000" dirty="0">
                <a:effectLst/>
                <a:ea typeface="Calibri" panose="020F0502020204030204" pitchFamily="34" charset="0"/>
                <a:cs typeface="Arial" panose="020B0604020202020204" pitchFamily="34" charset="0"/>
              </a:rPr>
              <a:t>What is one new thing you learned about budget-friendly meal planning?</a:t>
            </a:r>
            <a:endParaRPr lang="en-US" sz="4000" dirty="0">
              <a:effectLst/>
              <a:ea typeface="Calibri" panose="020F0502020204030204" pitchFamily="34" charset="0"/>
              <a:cs typeface="Times New Roman" panose="02020603050405020304" pitchFamily="18" charset="0"/>
            </a:endParaRPr>
          </a:p>
          <a:p>
            <a:pPr marL="342900" marR="0" lvl="0" indent="-342900">
              <a:spcBef>
                <a:spcPts val="600"/>
              </a:spcBef>
              <a:spcAft>
                <a:spcPts val="600"/>
              </a:spcAft>
              <a:buFont typeface="Symbol" panose="05050102010706020507" pitchFamily="18" charset="2"/>
              <a:buChar char=""/>
            </a:pPr>
            <a:r>
              <a:rPr lang="en-US" sz="4000" dirty="0">
                <a:effectLst/>
                <a:ea typeface="Calibri" panose="020F0502020204030204" pitchFamily="34" charset="0"/>
                <a:cs typeface="Arial" panose="020B0604020202020204" pitchFamily="34" charset="0"/>
              </a:rPr>
              <a:t>What is one meal planning strategy you plan to incorporate into your family’s routine this week?</a:t>
            </a:r>
            <a:endParaRPr lang="en-US" sz="4000" dirty="0">
              <a:effectLst/>
              <a:ea typeface="Calibri" panose="020F0502020204030204" pitchFamily="34" charset="0"/>
              <a:cs typeface="Times New Roman" panose="02020603050405020304" pitchFamily="18" charset="0"/>
            </a:endParaRPr>
          </a:p>
          <a:p>
            <a:endParaRPr lang="en-US" sz="3000" dirty="0"/>
          </a:p>
        </p:txBody>
      </p:sp>
      <p:pic>
        <p:nvPicPr>
          <p:cNvPr id="5" name="Picture 4" descr="Young woman thinking">
            <a:extLst>
              <a:ext uri="{FF2B5EF4-FFF2-40B4-BE49-F238E27FC236}">
                <a16:creationId xmlns:a16="http://schemas.microsoft.com/office/drawing/2014/main" id="{88E5ED96-21EF-87F8-3E82-83EE301C6B13}"/>
              </a:ext>
            </a:extLst>
          </p:cNvPr>
          <p:cNvPicPr>
            <a:picLocks noChangeAspect="1"/>
          </p:cNvPicPr>
          <p:nvPr/>
        </p:nvPicPr>
        <p:blipFill>
          <a:blip r:embed="rId3" cstate="print">
            <a:extLst>
              <a:ext uri="{28A0092B-C50C-407E-A947-70E740481C1C}">
                <a14:useLocalDpi xmlns:a14="http://schemas.microsoft.com/office/drawing/2010/main" val="0"/>
              </a:ext>
            </a:extLst>
          </a:blip>
          <a:srcRect l="22957" r="25206" b="-1"/>
          <a:stretch/>
        </p:blipFill>
        <p:spPr>
          <a:xfrm>
            <a:off x="10286695" y="-16329"/>
            <a:ext cx="8001306" cy="10303329"/>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32903807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2">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998" cy="102860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 name="TextBox 4"/>
          <p:cNvSpPr txBox="1"/>
          <p:nvPr/>
        </p:nvSpPr>
        <p:spPr>
          <a:xfrm>
            <a:off x="1670715" y="4441074"/>
            <a:ext cx="6054501" cy="3581400"/>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8000" b="1" kern="1200" dirty="0">
                <a:solidFill>
                  <a:schemeClr val="tx1"/>
                </a:solidFill>
                <a:latin typeface="Arial" panose="020B0604020202020204" pitchFamily="34" charset="0"/>
                <a:ea typeface="+mj-ea"/>
                <a:cs typeface="+mj-cs"/>
                <a:sym typeface="Nourd Bold"/>
              </a:rPr>
              <a:t>Questions?</a:t>
            </a:r>
          </a:p>
        </p:txBody>
      </p:sp>
      <p:grpSp>
        <p:nvGrpSpPr>
          <p:cNvPr id="15" name="Group 14">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4477488"/>
            <a:ext cx="1097283" cy="1010190"/>
            <a:chOff x="3940602" y="308034"/>
            <a:chExt cx="2116791" cy="3428999"/>
          </a:xfrm>
          <a:solidFill>
            <a:schemeClr val="accent4"/>
          </a:solidFill>
        </p:grpSpPr>
        <p:sp>
          <p:nvSpPr>
            <p:cNvPr id="16" name="Rectangle 15">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7" name="Rectangle 16">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8" name="Rectangle 17">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sp>
        <p:nvSpPr>
          <p:cNvPr id="20" name="Rectangle 19">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046505" y="0"/>
            <a:ext cx="2241495" cy="10287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2" name="Rectangle 2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8715" y="587829"/>
            <a:ext cx="9014049" cy="902561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8" name="Picture 7" descr="Yellow and blue symbols">
            <a:extLst>
              <a:ext uri="{FF2B5EF4-FFF2-40B4-BE49-F238E27FC236}">
                <a16:creationId xmlns:a16="http://schemas.microsoft.com/office/drawing/2014/main" id="{B55AD1BA-FFDF-5256-165B-29052FBCC4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3738" y="1923156"/>
            <a:ext cx="8304001" cy="6352557"/>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406885" y="0"/>
            <a:ext cx="3913903" cy="3460974"/>
            <a:chOff x="0" y="0"/>
            <a:chExt cx="1238442" cy="1095125"/>
          </a:xfrm>
        </p:grpSpPr>
        <p:sp>
          <p:nvSpPr>
            <p:cNvPr id="3" name="Freeform 3"/>
            <p:cNvSpPr/>
            <p:nvPr/>
          </p:nvSpPr>
          <p:spPr>
            <a:xfrm>
              <a:off x="0" y="0"/>
              <a:ext cx="1238442" cy="1095125"/>
            </a:xfrm>
            <a:custGeom>
              <a:avLst/>
              <a:gdLst/>
              <a:ahLst/>
              <a:cxnLst/>
              <a:rect l="l" t="t" r="r" b="b"/>
              <a:pathLst>
                <a:path w="1238442" h="1095125">
                  <a:moveTo>
                    <a:pt x="45495" y="0"/>
                  </a:moveTo>
                  <a:lnTo>
                    <a:pt x="1192946" y="0"/>
                  </a:lnTo>
                  <a:cubicBezTo>
                    <a:pt x="1218073" y="0"/>
                    <a:pt x="1238442" y="20369"/>
                    <a:pt x="1238442" y="45495"/>
                  </a:cubicBezTo>
                  <a:lnTo>
                    <a:pt x="1238442" y="1049630"/>
                  </a:lnTo>
                  <a:cubicBezTo>
                    <a:pt x="1238442" y="1061696"/>
                    <a:pt x="1233648" y="1073268"/>
                    <a:pt x="1225116" y="1081800"/>
                  </a:cubicBezTo>
                  <a:cubicBezTo>
                    <a:pt x="1216584" y="1090332"/>
                    <a:pt x="1205012" y="1095125"/>
                    <a:pt x="1192946" y="1095125"/>
                  </a:cubicBezTo>
                  <a:lnTo>
                    <a:pt x="45495" y="1095125"/>
                  </a:lnTo>
                  <a:cubicBezTo>
                    <a:pt x="33429" y="1095125"/>
                    <a:pt x="21857" y="1090332"/>
                    <a:pt x="13325" y="1081800"/>
                  </a:cubicBezTo>
                  <a:cubicBezTo>
                    <a:pt x="4793" y="1073268"/>
                    <a:pt x="0" y="1061696"/>
                    <a:pt x="0" y="1049630"/>
                  </a:cubicBezTo>
                  <a:lnTo>
                    <a:pt x="0" y="45495"/>
                  </a:lnTo>
                  <a:cubicBezTo>
                    <a:pt x="0" y="33429"/>
                    <a:pt x="4793" y="21857"/>
                    <a:pt x="13325" y="13325"/>
                  </a:cubicBezTo>
                  <a:cubicBezTo>
                    <a:pt x="21857" y="4793"/>
                    <a:pt x="33429" y="0"/>
                    <a:pt x="45495" y="0"/>
                  </a:cubicBezTo>
                  <a:close/>
                </a:path>
              </a:pathLst>
            </a:custGeom>
            <a:blipFill>
              <a:blip r:embed="rId3"/>
              <a:stretch>
                <a:fillRect t="-25391" b="-25391"/>
              </a:stretch>
            </a:blipFill>
          </p:spPr>
          <p:txBody>
            <a:bodyPr/>
            <a:lstStyle/>
            <a:p>
              <a:endParaRPr lang="en-US" dirty="0">
                <a:latin typeface="Arial" panose="020B0604020202020204" pitchFamily="34" charset="0"/>
              </a:endParaRPr>
            </a:p>
          </p:txBody>
        </p:sp>
      </p:grpSp>
      <p:grpSp>
        <p:nvGrpSpPr>
          <p:cNvPr id="4" name="Group 4"/>
          <p:cNvGrpSpPr/>
          <p:nvPr/>
        </p:nvGrpSpPr>
        <p:grpSpPr>
          <a:xfrm>
            <a:off x="13432440" y="7992156"/>
            <a:ext cx="4855560" cy="2445007"/>
            <a:chOff x="0" y="0"/>
            <a:chExt cx="1668675" cy="840258"/>
          </a:xfrm>
        </p:grpSpPr>
        <p:sp>
          <p:nvSpPr>
            <p:cNvPr id="5" name="Freeform 5"/>
            <p:cNvSpPr/>
            <p:nvPr/>
          </p:nvSpPr>
          <p:spPr>
            <a:xfrm>
              <a:off x="0" y="0"/>
              <a:ext cx="1668675" cy="840258"/>
            </a:xfrm>
            <a:custGeom>
              <a:avLst/>
              <a:gdLst/>
              <a:ahLst/>
              <a:cxnLst/>
              <a:rect l="l" t="t" r="r" b="b"/>
              <a:pathLst>
                <a:path w="1668675" h="840258">
                  <a:moveTo>
                    <a:pt x="36672" y="0"/>
                  </a:moveTo>
                  <a:lnTo>
                    <a:pt x="1632003" y="0"/>
                  </a:lnTo>
                  <a:cubicBezTo>
                    <a:pt x="1652257" y="0"/>
                    <a:pt x="1668675" y="16419"/>
                    <a:pt x="1668675" y="36672"/>
                  </a:cubicBezTo>
                  <a:lnTo>
                    <a:pt x="1668675" y="803586"/>
                  </a:lnTo>
                  <a:cubicBezTo>
                    <a:pt x="1668675" y="823839"/>
                    <a:pt x="1652257" y="840258"/>
                    <a:pt x="1632003" y="840258"/>
                  </a:cubicBezTo>
                  <a:lnTo>
                    <a:pt x="36672" y="840258"/>
                  </a:lnTo>
                  <a:cubicBezTo>
                    <a:pt x="16419" y="840258"/>
                    <a:pt x="0" y="823839"/>
                    <a:pt x="0" y="803586"/>
                  </a:cubicBezTo>
                  <a:lnTo>
                    <a:pt x="0" y="36672"/>
                  </a:lnTo>
                  <a:cubicBezTo>
                    <a:pt x="0" y="16419"/>
                    <a:pt x="16419" y="0"/>
                    <a:pt x="36672" y="0"/>
                  </a:cubicBezTo>
                  <a:close/>
                </a:path>
              </a:pathLst>
            </a:custGeom>
            <a:blipFill>
              <a:blip r:embed="rId4"/>
              <a:stretch>
                <a:fillRect t="-82393" b="-82393"/>
              </a:stretch>
            </a:blipFill>
          </p:spPr>
          <p:txBody>
            <a:bodyPr/>
            <a:lstStyle/>
            <a:p>
              <a:endParaRPr lang="en-US" dirty="0">
                <a:latin typeface="Arial" panose="020B0604020202020204" pitchFamily="34" charset="0"/>
              </a:endParaRPr>
            </a:p>
          </p:txBody>
        </p:sp>
      </p:grpSp>
      <p:grpSp>
        <p:nvGrpSpPr>
          <p:cNvPr id="6" name="Group 6"/>
          <p:cNvGrpSpPr/>
          <p:nvPr/>
        </p:nvGrpSpPr>
        <p:grpSpPr>
          <a:xfrm>
            <a:off x="1155213" y="9892057"/>
            <a:ext cx="3970543" cy="545106"/>
            <a:chOff x="0" y="0"/>
            <a:chExt cx="1159728" cy="159216"/>
          </a:xfrm>
        </p:grpSpPr>
        <p:sp>
          <p:nvSpPr>
            <p:cNvPr id="7" name="Freeform 7"/>
            <p:cNvSpPr/>
            <p:nvPr/>
          </p:nvSpPr>
          <p:spPr>
            <a:xfrm>
              <a:off x="0" y="0"/>
              <a:ext cx="1159728" cy="159216"/>
            </a:xfrm>
            <a:custGeom>
              <a:avLst/>
              <a:gdLst/>
              <a:ahLst/>
              <a:cxnLst/>
              <a:rect l="l" t="t" r="r" b="b"/>
              <a:pathLst>
                <a:path w="1159728" h="159216">
                  <a:moveTo>
                    <a:pt x="44846" y="0"/>
                  </a:moveTo>
                  <a:lnTo>
                    <a:pt x="1114882" y="0"/>
                  </a:lnTo>
                  <a:cubicBezTo>
                    <a:pt x="1126776" y="0"/>
                    <a:pt x="1138183" y="4725"/>
                    <a:pt x="1146593" y="13135"/>
                  </a:cubicBezTo>
                  <a:cubicBezTo>
                    <a:pt x="1155003" y="21545"/>
                    <a:pt x="1159728" y="32952"/>
                    <a:pt x="1159728" y="44846"/>
                  </a:cubicBezTo>
                  <a:lnTo>
                    <a:pt x="1159728" y="114370"/>
                  </a:lnTo>
                  <a:cubicBezTo>
                    <a:pt x="1159728" y="126264"/>
                    <a:pt x="1155003" y="137671"/>
                    <a:pt x="1146593" y="146081"/>
                  </a:cubicBezTo>
                  <a:cubicBezTo>
                    <a:pt x="1138183" y="154491"/>
                    <a:pt x="1126776" y="159216"/>
                    <a:pt x="1114882" y="159216"/>
                  </a:cubicBezTo>
                  <a:lnTo>
                    <a:pt x="44846" y="159216"/>
                  </a:lnTo>
                  <a:cubicBezTo>
                    <a:pt x="32952" y="159216"/>
                    <a:pt x="21545" y="154491"/>
                    <a:pt x="13135" y="146081"/>
                  </a:cubicBezTo>
                  <a:cubicBezTo>
                    <a:pt x="4725" y="137671"/>
                    <a:pt x="0" y="126264"/>
                    <a:pt x="0" y="114370"/>
                  </a:cubicBezTo>
                  <a:lnTo>
                    <a:pt x="0" y="44846"/>
                  </a:lnTo>
                  <a:cubicBezTo>
                    <a:pt x="0" y="32952"/>
                    <a:pt x="4725" y="21545"/>
                    <a:pt x="13135" y="13135"/>
                  </a:cubicBezTo>
                  <a:cubicBezTo>
                    <a:pt x="21545" y="4725"/>
                    <a:pt x="32952" y="0"/>
                    <a:pt x="44846" y="0"/>
                  </a:cubicBezTo>
                  <a:close/>
                </a:path>
              </a:pathLst>
            </a:custGeom>
            <a:blipFill>
              <a:blip r:embed="rId5"/>
              <a:stretch>
                <a:fillRect t="-496639" b="-496639"/>
              </a:stretch>
            </a:blipFill>
          </p:spPr>
          <p:txBody>
            <a:bodyPr/>
            <a:lstStyle/>
            <a:p>
              <a:endParaRPr lang="en-US" dirty="0">
                <a:latin typeface="Arial" panose="020B0604020202020204" pitchFamily="34" charset="0"/>
              </a:endParaRPr>
            </a:p>
          </p:txBody>
        </p:sp>
      </p:grpSp>
      <p:grpSp>
        <p:nvGrpSpPr>
          <p:cNvPr id="8" name="Group 8"/>
          <p:cNvGrpSpPr/>
          <p:nvPr/>
        </p:nvGrpSpPr>
        <p:grpSpPr>
          <a:xfrm>
            <a:off x="5125756" y="9341150"/>
            <a:ext cx="8306684" cy="1096013"/>
            <a:chOff x="0" y="0"/>
            <a:chExt cx="2426241" cy="320127"/>
          </a:xfrm>
        </p:grpSpPr>
        <p:sp>
          <p:nvSpPr>
            <p:cNvPr id="9" name="Freeform 9"/>
            <p:cNvSpPr/>
            <p:nvPr/>
          </p:nvSpPr>
          <p:spPr>
            <a:xfrm>
              <a:off x="0" y="0"/>
              <a:ext cx="2426241" cy="320127"/>
            </a:xfrm>
            <a:custGeom>
              <a:avLst/>
              <a:gdLst/>
              <a:ahLst/>
              <a:cxnLst/>
              <a:rect l="l" t="t" r="r" b="b"/>
              <a:pathLst>
                <a:path w="2426241" h="320127">
                  <a:moveTo>
                    <a:pt x="21436" y="0"/>
                  </a:moveTo>
                  <a:lnTo>
                    <a:pt x="2404805" y="0"/>
                  </a:lnTo>
                  <a:cubicBezTo>
                    <a:pt x="2410490" y="0"/>
                    <a:pt x="2415942" y="2258"/>
                    <a:pt x="2419963" y="6279"/>
                  </a:cubicBezTo>
                  <a:cubicBezTo>
                    <a:pt x="2423983" y="10299"/>
                    <a:pt x="2426241" y="15751"/>
                    <a:pt x="2426241" y="21436"/>
                  </a:cubicBezTo>
                  <a:lnTo>
                    <a:pt x="2426241" y="298690"/>
                  </a:lnTo>
                  <a:cubicBezTo>
                    <a:pt x="2426241" y="304376"/>
                    <a:pt x="2423983" y="309828"/>
                    <a:pt x="2419963" y="313848"/>
                  </a:cubicBezTo>
                  <a:cubicBezTo>
                    <a:pt x="2415942" y="317868"/>
                    <a:pt x="2410490" y="320127"/>
                    <a:pt x="2404805" y="320127"/>
                  </a:cubicBezTo>
                  <a:lnTo>
                    <a:pt x="21436" y="320127"/>
                  </a:lnTo>
                  <a:cubicBezTo>
                    <a:pt x="15751" y="320127"/>
                    <a:pt x="10299" y="317868"/>
                    <a:pt x="6279" y="313848"/>
                  </a:cubicBezTo>
                  <a:cubicBezTo>
                    <a:pt x="2258" y="309828"/>
                    <a:pt x="0" y="304376"/>
                    <a:pt x="0" y="298690"/>
                  </a:cubicBezTo>
                  <a:lnTo>
                    <a:pt x="0" y="21436"/>
                  </a:lnTo>
                  <a:cubicBezTo>
                    <a:pt x="0" y="15751"/>
                    <a:pt x="2258" y="10299"/>
                    <a:pt x="6279" y="6279"/>
                  </a:cubicBezTo>
                  <a:cubicBezTo>
                    <a:pt x="10299" y="2258"/>
                    <a:pt x="15751" y="0"/>
                    <a:pt x="21436" y="0"/>
                  </a:cubicBezTo>
                  <a:close/>
                </a:path>
              </a:pathLst>
            </a:custGeom>
            <a:blipFill>
              <a:blip r:embed="rId6"/>
              <a:stretch>
                <a:fillRect t="-518780" b="-518780"/>
              </a:stretch>
            </a:blipFill>
          </p:spPr>
          <p:txBody>
            <a:bodyPr/>
            <a:lstStyle/>
            <a:p>
              <a:endParaRPr lang="en-US" dirty="0">
                <a:latin typeface="Arial" panose="020B0604020202020204" pitchFamily="34" charset="0"/>
              </a:endParaRPr>
            </a:p>
          </p:txBody>
        </p:sp>
      </p:grpSp>
      <p:sp>
        <p:nvSpPr>
          <p:cNvPr id="10" name="TextBox 10"/>
          <p:cNvSpPr txBox="1"/>
          <p:nvPr/>
        </p:nvSpPr>
        <p:spPr>
          <a:xfrm>
            <a:off x="3672455" y="4570412"/>
            <a:ext cx="10943091" cy="1330324"/>
          </a:xfrm>
          <a:prstGeom prst="rect">
            <a:avLst/>
          </a:prstGeom>
        </p:spPr>
        <p:txBody>
          <a:bodyPr lIns="0" tIns="0" rIns="0" bIns="0" rtlCol="0" anchor="t">
            <a:spAutoFit/>
          </a:bodyPr>
          <a:lstStyle/>
          <a:p>
            <a:pPr marL="0" lvl="0" indent="0" algn="ctr">
              <a:lnSpc>
                <a:spcPts val="9999"/>
              </a:lnSpc>
              <a:spcBef>
                <a:spcPct val="0"/>
              </a:spcBef>
            </a:pPr>
            <a:r>
              <a:rPr lang="en-US" sz="9999" b="1" u="none" strike="noStrike" spc="-199" dirty="0">
                <a:solidFill>
                  <a:srgbClr val="000000"/>
                </a:solidFill>
                <a:latin typeface="Arial" panose="020B0604020202020204" pitchFamily="34" charset="0"/>
                <a:ea typeface="Nourd Bold"/>
                <a:cs typeface="Arial" panose="020B0604020202020204" pitchFamily="34" charset="0"/>
                <a:sym typeface="Nourd Bold"/>
              </a:rPr>
              <a:t>Thank You!</a:t>
            </a:r>
          </a:p>
        </p:txBody>
      </p:sp>
      <p:grpSp>
        <p:nvGrpSpPr>
          <p:cNvPr id="12" name="Group 12"/>
          <p:cNvGrpSpPr/>
          <p:nvPr/>
        </p:nvGrpSpPr>
        <p:grpSpPr>
          <a:xfrm>
            <a:off x="0" y="2585184"/>
            <a:ext cx="2168919" cy="2658956"/>
            <a:chOff x="0" y="0"/>
            <a:chExt cx="633504" cy="776636"/>
          </a:xfrm>
        </p:grpSpPr>
        <p:sp>
          <p:nvSpPr>
            <p:cNvPr id="13" name="Freeform 13"/>
            <p:cNvSpPr/>
            <p:nvPr/>
          </p:nvSpPr>
          <p:spPr>
            <a:xfrm>
              <a:off x="0" y="0"/>
              <a:ext cx="633504" cy="776636"/>
            </a:xfrm>
            <a:custGeom>
              <a:avLst/>
              <a:gdLst/>
              <a:ahLst/>
              <a:cxnLst/>
              <a:rect l="l" t="t" r="r" b="b"/>
              <a:pathLst>
                <a:path w="633504" h="776636">
                  <a:moveTo>
                    <a:pt x="82098" y="0"/>
                  </a:moveTo>
                  <a:lnTo>
                    <a:pt x="551406" y="0"/>
                  </a:lnTo>
                  <a:cubicBezTo>
                    <a:pt x="596748" y="0"/>
                    <a:pt x="633504" y="36757"/>
                    <a:pt x="633504" y="82098"/>
                  </a:cubicBezTo>
                  <a:lnTo>
                    <a:pt x="633504" y="694538"/>
                  </a:lnTo>
                  <a:cubicBezTo>
                    <a:pt x="633504" y="739879"/>
                    <a:pt x="596748" y="776636"/>
                    <a:pt x="551406" y="776636"/>
                  </a:cubicBezTo>
                  <a:lnTo>
                    <a:pt x="82098" y="776636"/>
                  </a:lnTo>
                  <a:cubicBezTo>
                    <a:pt x="36757" y="776636"/>
                    <a:pt x="0" y="739879"/>
                    <a:pt x="0" y="694538"/>
                  </a:cubicBezTo>
                  <a:lnTo>
                    <a:pt x="0" y="82098"/>
                  </a:lnTo>
                  <a:cubicBezTo>
                    <a:pt x="0" y="36757"/>
                    <a:pt x="36757" y="0"/>
                    <a:pt x="82098" y="0"/>
                  </a:cubicBezTo>
                  <a:close/>
                </a:path>
              </a:pathLst>
            </a:custGeom>
            <a:blipFill>
              <a:blip r:embed="rId7"/>
              <a:stretch>
                <a:fillRect l="-42002" r="-42002"/>
              </a:stretch>
            </a:blipFill>
          </p:spPr>
          <p:txBody>
            <a:bodyPr/>
            <a:lstStyle/>
            <a:p>
              <a:endParaRPr lang="en-US" dirty="0">
                <a:latin typeface="Arial" panose="020B0604020202020204" pitchFamily="34" charset="0"/>
              </a:endParaRPr>
            </a:p>
          </p:txBody>
        </p:sp>
      </p:grpSp>
      <p:grpSp>
        <p:nvGrpSpPr>
          <p:cNvPr id="14" name="Group 14"/>
          <p:cNvGrpSpPr/>
          <p:nvPr/>
        </p:nvGrpSpPr>
        <p:grpSpPr>
          <a:xfrm>
            <a:off x="-372105" y="-1164180"/>
            <a:ext cx="6626519" cy="3749364"/>
            <a:chOff x="0" y="0"/>
            <a:chExt cx="1935493" cy="1095125"/>
          </a:xfrm>
        </p:grpSpPr>
        <p:sp>
          <p:nvSpPr>
            <p:cNvPr id="15" name="Freeform 15"/>
            <p:cNvSpPr/>
            <p:nvPr/>
          </p:nvSpPr>
          <p:spPr>
            <a:xfrm>
              <a:off x="0" y="0"/>
              <a:ext cx="1935493" cy="1095125"/>
            </a:xfrm>
            <a:custGeom>
              <a:avLst/>
              <a:gdLst/>
              <a:ahLst/>
              <a:cxnLst/>
              <a:rect l="l" t="t" r="r" b="b"/>
              <a:pathLst>
                <a:path w="1935493" h="1095125">
                  <a:moveTo>
                    <a:pt x="26871" y="0"/>
                  </a:moveTo>
                  <a:lnTo>
                    <a:pt x="1908622" y="0"/>
                  </a:lnTo>
                  <a:cubicBezTo>
                    <a:pt x="1923463" y="0"/>
                    <a:pt x="1935493" y="12031"/>
                    <a:pt x="1935493" y="26871"/>
                  </a:cubicBezTo>
                  <a:lnTo>
                    <a:pt x="1935493" y="1068254"/>
                  </a:lnTo>
                  <a:cubicBezTo>
                    <a:pt x="1935493" y="1075381"/>
                    <a:pt x="1932662" y="1082216"/>
                    <a:pt x="1927623" y="1087255"/>
                  </a:cubicBezTo>
                  <a:cubicBezTo>
                    <a:pt x="1922584" y="1092294"/>
                    <a:pt x="1915749" y="1095125"/>
                    <a:pt x="1908622" y="1095125"/>
                  </a:cubicBezTo>
                  <a:lnTo>
                    <a:pt x="26871" y="1095125"/>
                  </a:lnTo>
                  <a:cubicBezTo>
                    <a:pt x="12031" y="1095125"/>
                    <a:pt x="0" y="1083095"/>
                    <a:pt x="0" y="1068254"/>
                  </a:cubicBezTo>
                  <a:lnTo>
                    <a:pt x="0" y="26871"/>
                  </a:lnTo>
                  <a:cubicBezTo>
                    <a:pt x="0" y="12031"/>
                    <a:pt x="12031" y="0"/>
                    <a:pt x="26871" y="0"/>
                  </a:cubicBezTo>
                  <a:close/>
                </a:path>
              </a:pathLst>
            </a:custGeom>
            <a:blipFill>
              <a:blip r:embed="rId8"/>
              <a:stretch>
                <a:fillRect t="-67824" b="-67824"/>
              </a:stretch>
            </a:blipFill>
          </p:spPr>
          <p:txBody>
            <a:bodyPr/>
            <a:lstStyle/>
            <a:p>
              <a:endParaRPr lang="en-US" dirty="0">
                <a:latin typeface="Arial" panose="020B0604020202020204" pitchFamily="34" charset="0"/>
              </a:endParaRPr>
            </a:p>
          </p:txBody>
        </p:sp>
      </p:grpSp>
      <p:grpSp>
        <p:nvGrpSpPr>
          <p:cNvPr id="16" name="Group 16"/>
          <p:cNvGrpSpPr/>
          <p:nvPr/>
        </p:nvGrpSpPr>
        <p:grpSpPr>
          <a:xfrm>
            <a:off x="16184427" y="5333201"/>
            <a:ext cx="2103573" cy="2658956"/>
            <a:chOff x="0" y="0"/>
            <a:chExt cx="614418" cy="776636"/>
          </a:xfrm>
        </p:grpSpPr>
        <p:sp>
          <p:nvSpPr>
            <p:cNvPr id="17" name="Freeform 17"/>
            <p:cNvSpPr/>
            <p:nvPr/>
          </p:nvSpPr>
          <p:spPr>
            <a:xfrm>
              <a:off x="0" y="0"/>
              <a:ext cx="614418" cy="776636"/>
            </a:xfrm>
            <a:custGeom>
              <a:avLst/>
              <a:gdLst/>
              <a:ahLst/>
              <a:cxnLst/>
              <a:rect l="l" t="t" r="r" b="b"/>
              <a:pathLst>
                <a:path w="614418" h="776636">
                  <a:moveTo>
                    <a:pt x="84648" y="0"/>
                  </a:moveTo>
                  <a:lnTo>
                    <a:pt x="529769" y="0"/>
                  </a:lnTo>
                  <a:cubicBezTo>
                    <a:pt x="552219" y="0"/>
                    <a:pt x="573750" y="8918"/>
                    <a:pt x="589625" y="24793"/>
                  </a:cubicBezTo>
                  <a:cubicBezTo>
                    <a:pt x="605499" y="40668"/>
                    <a:pt x="614418" y="62198"/>
                    <a:pt x="614418" y="84648"/>
                  </a:cubicBezTo>
                  <a:lnTo>
                    <a:pt x="614418" y="691987"/>
                  </a:lnTo>
                  <a:cubicBezTo>
                    <a:pt x="614418" y="714437"/>
                    <a:pt x="605499" y="735968"/>
                    <a:pt x="589625" y="751843"/>
                  </a:cubicBezTo>
                  <a:cubicBezTo>
                    <a:pt x="573750" y="767717"/>
                    <a:pt x="552219" y="776636"/>
                    <a:pt x="529769" y="776636"/>
                  </a:cubicBezTo>
                  <a:lnTo>
                    <a:pt x="84648" y="776636"/>
                  </a:lnTo>
                  <a:cubicBezTo>
                    <a:pt x="62198" y="776636"/>
                    <a:pt x="40668" y="767717"/>
                    <a:pt x="24793" y="751843"/>
                  </a:cubicBezTo>
                  <a:cubicBezTo>
                    <a:pt x="8918" y="735968"/>
                    <a:pt x="0" y="714437"/>
                    <a:pt x="0" y="691987"/>
                  </a:cubicBezTo>
                  <a:lnTo>
                    <a:pt x="0" y="84648"/>
                  </a:lnTo>
                  <a:cubicBezTo>
                    <a:pt x="0" y="62198"/>
                    <a:pt x="8918" y="40668"/>
                    <a:pt x="24793" y="24793"/>
                  </a:cubicBezTo>
                  <a:cubicBezTo>
                    <a:pt x="40668" y="8918"/>
                    <a:pt x="62198" y="0"/>
                    <a:pt x="84648" y="0"/>
                  </a:cubicBezTo>
                  <a:close/>
                </a:path>
              </a:pathLst>
            </a:custGeom>
            <a:blipFill>
              <a:blip r:embed="rId9"/>
              <a:stretch>
                <a:fillRect t="-3394" b="-3394"/>
              </a:stretch>
            </a:blipFill>
          </p:spPr>
          <p:txBody>
            <a:bodyPr/>
            <a:lstStyle/>
            <a:p>
              <a:endParaRPr lang="en-US" dirty="0">
                <a:latin typeface="Arial" panose="020B0604020202020204" pitchFamily="34" charset="0"/>
              </a:endParaRPr>
            </a:p>
          </p:txBody>
        </p:sp>
      </p:grpSp>
      <p:grpSp>
        <p:nvGrpSpPr>
          <p:cNvPr id="18" name="Group 18"/>
          <p:cNvGrpSpPr/>
          <p:nvPr/>
        </p:nvGrpSpPr>
        <p:grpSpPr>
          <a:xfrm>
            <a:off x="0" y="7628044"/>
            <a:ext cx="1155213" cy="2658956"/>
            <a:chOff x="0" y="0"/>
            <a:chExt cx="337418" cy="776636"/>
          </a:xfrm>
        </p:grpSpPr>
        <p:sp>
          <p:nvSpPr>
            <p:cNvPr id="19" name="Freeform 19"/>
            <p:cNvSpPr/>
            <p:nvPr/>
          </p:nvSpPr>
          <p:spPr>
            <a:xfrm>
              <a:off x="0" y="0"/>
              <a:ext cx="337418" cy="776636"/>
            </a:xfrm>
            <a:custGeom>
              <a:avLst/>
              <a:gdLst/>
              <a:ahLst/>
              <a:cxnLst/>
              <a:rect l="l" t="t" r="r" b="b"/>
              <a:pathLst>
                <a:path w="337418" h="776636">
                  <a:moveTo>
                    <a:pt x="154140" y="0"/>
                  </a:moveTo>
                  <a:lnTo>
                    <a:pt x="183278" y="0"/>
                  </a:lnTo>
                  <a:cubicBezTo>
                    <a:pt x="268407" y="0"/>
                    <a:pt x="337418" y="69011"/>
                    <a:pt x="337418" y="154140"/>
                  </a:cubicBezTo>
                  <a:lnTo>
                    <a:pt x="337418" y="622496"/>
                  </a:lnTo>
                  <a:cubicBezTo>
                    <a:pt x="337418" y="663376"/>
                    <a:pt x="321178" y="702582"/>
                    <a:pt x="292272" y="731489"/>
                  </a:cubicBezTo>
                  <a:cubicBezTo>
                    <a:pt x="263365" y="760396"/>
                    <a:pt x="224159" y="776636"/>
                    <a:pt x="183278" y="776636"/>
                  </a:cubicBezTo>
                  <a:lnTo>
                    <a:pt x="154140" y="776636"/>
                  </a:lnTo>
                  <a:cubicBezTo>
                    <a:pt x="69011" y="776636"/>
                    <a:pt x="0" y="707625"/>
                    <a:pt x="0" y="622496"/>
                  </a:cubicBezTo>
                  <a:lnTo>
                    <a:pt x="0" y="154140"/>
                  </a:lnTo>
                  <a:cubicBezTo>
                    <a:pt x="0" y="69011"/>
                    <a:pt x="69011" y="0"/>
                    <a:pt x="154140" y="0"/>
                  </a:cubicBezTo>
                  <a:close/>
                </a:path>
              </a:pathLst>
            </a:custGeom>
            <a:blipFill>
              <a:blip r:embed="rId10"/>
              <a:stretch>
                <a:fillRect l="-36313" r="-36313"/>
              </a:stretch>
            </a:blipFill>
          </p:spPr>
          <p:txBody>
            <a:bodyPr/>
            <a:lstStyle/>
            <a:p>
              <a:endParaRPr lang="en-US" dirty="0">
                <a:latin typeface="Arial" panose="020B0604020202020204" pitchFamily="34" charset="0"/>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 name="TextBox 5"/>
          <p:cNvSpPr txBox="1"/>
          <p:nvPr/>
        </p:nvSpPr>
        <p:spPr>
          <a:xfrm>
            <a:off x="-1981200" y="723900"/>
            <a:ext cx="7772395" cy="2483223"/>
          </a:xfrm>
          <a:prstGeom prst="rect">
            <a:avLst/>
          </a:prstGeom>
        </p:spPr>
        <p:txBody>
          <a:bodyPr vert="horz" lIns="91440" tIns="45720" rIns="91440" bIns="45720" rtlCol="0" anchor="b">
            <a:normAutofit/>
          </a:bodyPr>
          <a:lstStyle/>
          <a:p>
            <a:pPr marL="0" lvl="0" indent="0" algn="r">
              <a:lnSpc>
                <a:spcPct val="90000"/>
              </a:lnSpc>
              <a:spcBef>
                <a:spcPct val="0"/>
              </a:spcBef>
              <a:spcAft>
                <a:spcPts val="600"/>
              </a:spcAft>
            </a:pPr>
            <a:r>
              <a:rPr lang="en-US" sz="8000" b="1" kern="1200" dirty="0">
                <a:solidFill>
                  <a:schemeClr val="tx1"/>
                </a:solidFill>
                <a:latin typeface="Arial" panose="020B0604020202020204" pitchFamily="34" charset="0"/>
                <a:ea typeface="+mj-ea"/>
                <a:cs typeface="Arial" panose="020B0604020202020204" pitchFamily="34" charset="0"/>
                <a:sym typeface="Nourd Bold"/>
              </a:rPr>
              <a:t>Welcome!</a:t>
            </a:r>
          </a:p>
        </p:txBody>
      </p:sp>
      <p:sp>
        <p:nvSpPr>
          <p:cNvPr id="4" name="TextBox 4"/>
          <p:cNvSpPr txBox="1"/>
          <p:nvPr/>
        </p:nvSpPr>
        <p:spPr>
          <a:xfrm>
            <a:off x="1050900" y="2400300"/>
            <a:ext cx="8122917" cy="6172200"/>
          </a:xfrm>
          <a:prstGeom prst="rect">
            <a:avLst/>
          </a:prstGeom>
        </p:spPr>
        <p:txBody>
          <a:bodyPr vert="horz" lIns="91440" tIns="45720" rIns="91440" bIns="45720" rtlCol="0" anchor="t">
            <a:normAutofit/>
          </a:bodyPr>
          <a:lstStyle/>
          <a:p>
            <a:pPr marL="0" lvl="1" algn="r">
              <a:lnSpc>
                <a:spcPct val="90000"/>
              </a:lnSpc>
              <a:spcAft>
                <a:spcPts val="600"/>
              </a:spcAft>
            </a:pPr>
            <a:endParaRPr lang="en-US" sz="3000" dirty="0">
              <a:latin typeface="Arial" panose="020B0604020202020204" pitchFamily="34" charset="0"/>
              <a:sym typeface="Inter"/>
            </a:endParaRPr>
          </a:p>
          <a:p>
            <a:pPr marL="205105" lvl="1" indent="-228600" algn="r">
              <a:lnSpc>
                <a:spcPct val="90000"/>
              </a:lnSpc>
              <a:spcAft>
                <a:spcPts val="600"/>
              </a:spcAft>
              <a:buFont typeface="Arial" panose="020B0604020202020204" pitchFamily="34" charset="0"/>
              <a:buChar char="•"/>
            </a:pPr>
            <a:endParaRPr lang="en-US" sz="3000" dirty="0">
              <a:latin typeface="Arial" panose="020B0604020202020204" pitchFamily="34" charset="0"/>
              <a:sym typeface="Inter"/>
            </a:endParaRPr>
          </a:p>
          <a:p>
            <a:pPr marL="820422" lvl="2" indent="-228600">
              <a:lnSpc>
                <a:spcPct val="90000"/>
              </a:lnSpc>
              <a:spcAft>
                <a:spcPts val="600"/>
              </a:spcAft>
              <a:buFont typeface="Arial" panose="020B0604020202020204" pitchFamily="34" charset="0"/>
              <a:buChar char="•"/>
            </a:pPr>
            <a:r>
              <a:rPr lang="en-US" sz="4400" dirty="0">
                <a:latin typeface="Arial" panose="020B0604020202020204" pitchFamily="34" charset="0"/>
                <a:sym typeface="Inter"/>
              </a:rPr>
              <a:t>Please tell us:</a:t>
            </a:r>
          </a:p>
          <a:p>
            <a:pPr marL="1277622" lvl="3" indent="-228600">
              <a:lnSpc>
                <a:spcPct val="90000"/>
              </a:lnSpc>
              <a:spcAft>
                <a:spcPts val="600"/>
              </a:spcAft>
              <a:buFont typeface="Arial" panose="020B0604020202020204" pitchFamily="34" charset="0"/>
              <a:buChar char="•"/>
            </a:pPr>
            <a:r>
              <a:rPr lang="en-US" sz="4400" dirty="0">
                <a:latin typeface="Arial" panose="020B0604020202020204" pitchFamily="34" charset="0"/>
                <a:sym typeface="Inter"/>
              </a:rPr>
              <a:t>Your name</a:t>
            </a:r>
          </a:p>
          <a:p>
            <a:pPr marL="1277622" lvl="3" indent="-228600">
              <a:lnSpc>
                <a:spcPct val="90000"/>
              </a:lnSpc>
              <a:spcAft>
                <a:spcPts val="600"/>
              </a:spcAft>
              <a:buFont typeface="Arial" panose="020B0604020202020204" pitchFamily="34" charset="0"/>
              <a:buChar char="•"/>
            </a:pPr>
            <a:r>
              <a:rPr lang="en-US" sz="4400" dirty="0">
                <a:latin typeface="Arial" panose="020B0604020202020204" pitchFamily="34" charset="0"/>
                <a:sym typeface="Inter"/>
              </a:rPr>
              <a:t>The number of people in your household</a:t>
            </a:r>
          </a:p>
          <a:p>
            <a:pPr marL="1277622" lvl="3" indent="-228600">
              <a:lnSpc>
                <a:spcPct val="90000"/>
              </a:lnSpc>
              <a:spcAft>
                <a:spcPts val="600"/>
              </a:spcAft>
              <a:buFont typeface="Arial" panose="020B0604020202020204" pitchFamily="34" charset="0"/>
              <a:buChar char="•"/>
            </a:pPr>
            <a:r>
              <a:rPr lang="en-US" sz="4400" dirty="0">
                <a:latin typeface="Arial" panose="020B0604020202020204" pitchFamily="34" charset="0"/>
                <a:sym typeface="Inter"/>
              </a:rPr>
              <a:t>One thing you hope to learn about healthy eating on a budget today</a:t>
            </a:r>
          </a:p>
        </p:txBody>
      </p:sp>
      <p:pic>
        <p:nvPicPr>
          <p:cNvPr id="9" name="Graphic 8" descr="Online meeting with solid fill">
            <a:extLst>
              <a:ext uri="{FF2B5EF4-FFF2-40B4-BE49-F238E27FC236}">
                <a16:creationId xmlns:a16="http://schemas.microsoft.com/office/drawing/2014/main" id="{B6977265-FC49-D962-9D53-AA36E16EA4A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12680" y="1136043"/>
            <a:ext cx="7436457" cy="7436457"/>
          </a:xfrm>
          <a:prstGeom prst="rect">
            <a:avLst/>
          </a:prstGeom>
        </p:spPr>
      </p:pic>
      <p:sp>
        <p:nvSpPr>
          <p:cNvPr id="16" name="Rectangle 15">
            <a:extLst>
              <a:ext uri="{FF2B5EF4-FFF2-40B4-BE49-F238E27FC236}">
                <a16:creationId xmlns:a16="http://schemas.microsoft.com/office/drawing/2014/main" id="{A344AAA5-41F4-4862-97EF-688D31DC7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9601198"/>
            <a:ext cx="18288000" cy="685160"/>
          </a:xfrm>
          <a:prstGeom prst="rect">
            <a:avLst/>
          </a:prstGeom>
          <a:gradFill>
            <a:gsLst>
              <a:gs pos="0">
                <a:schemeClr val="accent1"/>
              </a:gs>
              <a:gs pos="85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8" name="Rectangle 17">
            <a:extLst>
              <a:ext uri="{FF2B5EF4-FFF2-40B4-BE49-F238E27FC236}">
                <a16:creationId xmlns:a16="http://schemas.microsoft.com/office/drawing/2014/main" id="{69E1A62C-2AAF-4B3E-8CDB-65E237080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57900" y="9601198"/>
            <a:ext cx="12230097" cy="685158"/>
          </a:xfrm>
          <a:prstGeom prst="rect">
            <a:avLst/>
          </a:prstGeom>
          <a:gradFill>
            <a:gsLst>
              <a:gs pos="0">
                <a:srgbClr val="000000">
                  <a:alpha val="26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6" name="Oval 45">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447" y="831228"/>
            <a:ext cx="8613284" cy="8613283"/>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6" name="Picture 5" descr="Person wearing yellow">
            <a:extLst>
              <a:ext uri="{FF2B5EF4-FFF2-40B4-BE49-F238E27FC236}">
                <a16:creationId xmlns:a16="http://schemas.microsoft.com/office/drawing/2014/main" id="{2984ED1F-7783-C066-A0C7-4759A8259496}"/>
              </a:ext>
            </a:extLst>
          </p:cNvPr>
          <p:cNvPicPr>
            <a:picLocks noChangeAspect="1"/>
          </p:cNvPicPr>
          <p:nvPr/>
        </p:nvPicPr>
        <p:blipFill>
          <a:blip r:embed="rId3" cstate="print">
            <a:extLst>
              <a:ext uri="{28A0092B-C50C-407E-A947-70E740481C1C}">
                <a14:useLocalDpi xmlns:a14="http://schemas.microsoft.com/office/drawing/2010/main" val="0"/>
              </a:ext>
            </a:extLst>
          </a:blip>
          <a:srcRect r="33249" b="-2"/>
          <a:stretch/>
        </p:blipFill>
        <p:spPr>
          <a:xfrm>
            <a:off x="758127" y="831226"/>
            <a:ext cx="8613283" cy="8613284"/>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48"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434" y="1055518"/>
            <a:ext cx="257272" cy="257273"/>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dirty="0">
              <a:latin typeface="Arial" panose="020B0604020202020204" pitchFamily="34" charset="0"/>
            </a:endParaRPr>
          </a:p>
        </p:txBody>
      </p:sp>
      <p:sp>
        <p:nvSpPr>
          <p:cNvPr id="50"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129" y="2344044"/>
            <a:ext cx="236318" cy="236317"/>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dirty="0">
              <a:latin typeface="Arial" panose="020B0604020202020204" pitchFamily="34" charset="0"/>
            </a:endParaRPr>
          </a:p>
        </p:txBody>
      </p:sp>
      <p:sp>
        <p:nvSpPr>
          <p:cNvPr id="4" name="TextBox 4"/>
          <p:cNvSpPr txBox="1"/>
          <p:nvPr/>
        </p:nvSpPr>
        <p:spPr>
          <a:xfrm>
            <a:off x="10478296" y="2886180"/>
            <a:ext cx="7047095" cy="5085456"/>
          </a:xfrm>
          <a:prstGeom prst="rect">
            <a:avLst/>
          </a:prstGeom>
        </p:spPr>
        <p:txBody>
          <a:bodyPr vert="horz" lIns="91440" tIns="45720" rIns="91440" bIns="45720" rtlCol="0" anchor="t">
            <a:noAutofit/>
          </a:bodyPr>
          <a:lstStyle/>
          <a:p>
            <a:pPr lvl="0" algn="ctr">
              <a:lnSpc>
                <a:spcPct val="90000"/>
              </a:lnSpc>
              <a:spcBef>
                <a:spcPct val="0"/>
              </a:spcBef>
              <a:spcAft>
                <a:spcPts val="600"/>
              </a:spcAft>
            </a:pPr>
            <a:r>
              <a:rPr lang="en-US" sz="6000" dirty="0">
                <a:solidFill>
                  <a:schemeClr val="tx1">
                    <a:alpha val="80000"/>
                  </a:schemeClr>
                </a:solidFill>
                <a:latin typeface="Arial" panose="020B0604020202020204" pitchFamily="34" charset="0"/>
                <a:sym typeface="Nourd"/>
              </a:rPr>
              <a:t>What “go-to” meal do you make when you want something quick, easy and affordable?</a:t>
            </a:r>
          </a:p>
        </p:txBody>
      </p:sp>
      <p:sp>
        <p:nvSpPr>
          <p:cNvPr id="52"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81223" y="8662623"/>
            <a:ext cx="168639" cy="168639"/>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dirty="0">
              <a:latin typeface="Arial" panose="020B0604020202020204" pitchFamily="34" charset="0"/>
            </a:endParaRPr>
          </a:p>
        </p:txBody>
      </p:sp>
      <p:cxnSp>
        <p:nvCxnSpPr>
          <p:cNvPr id="54"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379243" y="5428908"/>
            <a:ext cx="0" cy="4858092"/>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0" name="Rectangle 39">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15126" y="2115123"/>
            <a:ext cx="10287000" cy="605675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2" name="Rectangle 41">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15128" y="2130329"/>
            <a:ext cx="10286999" cy="605675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4" name="Rectangle 43">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51885" y="5382128"/>
            <a:ext cx="3752969" cy="6056762"/>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6" name="Freeform: Shape 45">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752605" y="1454577"/>
            <a:ext cx="5850535" cy="6268437"/>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Arial" panose="020B0604020202020204" pitchFamily="34" charset="0"/>
            </a:endParaRPr>
          </a:p>
        </p:txBody>
      </p:sp>
      <p:sp>
        <p:nvSpPr>
          <p:cNvPr id="48" name="Rectangle 47">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15140" y="2099915"/>
            <a:ext cx="10287005" cy="6056753"/>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 name="TextBox 4"/>
          <p:cNvSpPr txBox="1"/>
          <p:nvPr/>
        </p:nvSpPr>
        <p:spPr>
          <a:xfrm>
            <a:off x="609600" y="3943295"/>
            <a:ext cx="5649779" cy="2418228"/>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7200" b="1" kern="1200" dirty="0">
                <a:solidFill>
                  <a:srgbClr val="FFFFFF"/>
                </a:solidFill>
                <a:latin typeface="Arial" panose="020B0604020202020204" pitchFamily="34" charset="0"/>
                <a:ea typeface="+mj-ea"/>
                <a:cs typeface="+mj-cs"/>
                <a:sym typeface="Nourd Bold"/>
              </a:rPr>
              <a:t>3 Steps </a:t>
            </a:r>
          </a:p>
          <a:p>
            <a:pPr>
              <a:lnSpc>
                <a:spcPct val="90000"/>
              </a:lnSpc>
              <a:spcBef>
                <a:spcPct val="0"/>
              </a:spcBef>
              <a:spcAft>
                <a:spcPts val="600"/>
              </a:spcAft>
            </a:pPr>
            <a:r>
              <a:rPr lang="en-US" sz="7200" b="1" kern="1200" dirty="0">
                <a:solidFill>
                  <a:srgbClr val="FFFFFF"/>
                </a:solidFill>
                <a:latin typeface="Arial" panose="020B0604020202020204" pitchFamily="34" charset="0"/>
                <a:ea typeface="+mj-ea"/>
                <a:cs typeface="+mj-cs"/>
                <a:sym typeface="Nourd Bold"/>
              </a:rPr>
              <a:t>to Success:</a:t>
            </a:r>
          </a:p>
        </p:txBody>
      </p:sp>
      <p:grpSp>
        <p:nvGrpSpPr>
          <p:cNvPr id="2" name="Group 2"/>
          <p:cNvGrpSpPr/>
          <p:nvPr/>
        </p:nvGrpSpPr>
        <p:grpSpPr>
          <a:xfrm>
            <a:off x="12384855" y="710481"/>
            <a:ext cx="4982460" cy="8883856"/>
            <a:chOff x="0" y="0"/>
            <a:chExt cx="715065" cy="1274980"/>
          </a:xfrm>
        </p:grpSpPr>
        <p:sp>
          <p:nvSpPr>
            <p:cNvPr id="3" name="Freeform 3"/>
            <p:cNvSpPr/>
            <p:nvPr/>
          </p:nvSpPr>
          <p:spPr>
            <a:xfrm>
              <a:off x="0" y="0"/>
              <a:ext cx="715065" cy="1274980"/>
            </a:xfrm>
            <a:custGeom>
              <a:avLst/>
              <a:gdLst/>
              <a:ahLst/>
              <a:cxnLst/>
              <a:rect l="l" t="t" r="r" b="b"/>
              <a:pathLst>
                <a:path w="715065" h="1274980">
                  <a:moveTo>
                    <a:pt x="38579" y="0"/>
                  </a:moveTo>
                  <a:lnTo>
                    <a:pt x="676486" y="0"/>
                  </a:lnTo>
                  <a:cubicBezTo>
                    <a:pt x="686718" y="0"/>
                    <a:pt x="696531" y="4065"/>
                    <a:pt x="703766" y="11300"/>
                  </a:cubicBezTo>
                  <a:cubicBezTo>
                    <a:pt x="711001" y="18535"/>
                    <a:pt x="715065" y="28348"/>
                    <a:pt x="715065" y="38579"/>
                  </a:cubicBezTo>
                  <a:lnTo>
                    <a:pt x="715065" y="1236401"/>
                  </a:lnTo>
                  <a:cubicBezTo>
                    <a:pt x="715065" y="1257708"/>
                    <a:pt x="697793" y="1274980"/>
                    <a:pt x="676486" y="1274980"/>
                  </a:cubicBezTo>
                  <a:lnTo>
                    <a:pt x="38579" y="1274980"/>
                  </a:lnTo>
                  <a:cubicBezTo>
                    <a:pt x="17273" y="1274980"/>
                    <a:pt x="0" y="1257708"/>
                    <a:pt x="0" y="1236401"/>
                  </a:cubicBezTo>
                  <a:lnTo>
                    <a:pt x="0" y="38579"/>
                  </a:lnTo>
                  <a:cubicBezTo>
                    <a:pt x="0" y="17273"/>
                    <a:pt x="17273" y="0"/>
                    <a:pt x="38579" y="0"/>
                  </a:cubicBezTo>
                  <a:close/>
                </a:path>
              </a:pathLst>
            </a:custGeom>
            <a:blipFill>
              <a:blip r:embed="rId4"/>
              <a:stretch>
                <a:fillRect l="-16863" r="-16863"/>
              </a:stretch>
            </a:blipFill>
          </p:spPr>
          <p:txBody>
            <a:bodyPr/>
            <a:lstStyle/>
            <a:p>
              <a:endParaRPr lang="en-US" dirty="0">
                <a:latin typeface="Arial" panose="020B0604020202020204" pitchFamily="34" charset="0"/>
              </a:endParaRPr>
            </a:p>
          </p:txBody>
        </p:sp>
      </p:grpSp>
      <p:graphicFrame>
        <p:nvGraphicFramePr>
          <p:cNvPr id="50" name="TextBox 5">
            <a:extLst>
              <a:ext uri="{FF2B5EF4-FFF2-40B4-BE49-F238E27FC236}">
                <a16:creationId xmlns:a16="http://schemas.microsoft.com/office/drawing/2014/main" id="{9606F661-DF5B-BD08-69A7-097FBCB4B886}"/>
              </a:ext>
            </a:extLst>
          </p:cNvPr>
          <p:cNvGraphicFramePr/>
          <p:nvPr>
            <p:extLst>
              <p:ext uri="{D42A27DB-BD31-4B8C-83A1-F6EECF244321}">
                <p14:modId xmlns:p14="http://schemas.microsoft.com/office/powerpoint/2010/main" val="3679174284"/>
              </p:ext>
            </p:extLst>
          </p:nvPr>
        </p:nvGraphicFramePr>
        <p:xfrm>
          <a:off x="6872590" y="974220"/>
          <a:ext cx="4537955" cy="831907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19C36-B929-1925-470A-C4C0E20130ED}"/>
              </a:ext>
            </a:extLst>
          </p:cNvPr>
          <p:cNvSpPr>
            <a:spLocks noGrp="1"/>
          </p:cNvSpPr>
          <p:nvPr>
            <p:ph type="title"/>
          </p:nvPr>
        </p:nvSpPr>
        <p:spPr>
          <a:xfrm>
            <a:off x="616226" y="2828925"/>
            <a:ext cx="7772400" cy="1362075"/>
          </a:xfrm>
        </p:spPr>
        <p:txBody>
          <a:bodyPr>
            <a:normAutofit/>
          </a:bodyPr>
          <a:lstStyle/>
          <a:p>
            <a:r>
              <a:rPr lang="en-US" sz="7200" dirty="0">
                <a:solidFill>
                  <a:srgbClr val="0070C0"/>
                </a:solidFill>
              </a:rPr>
              <a:t>Review</a:t>
            </a:r>
          </a:p>
        </p:txBody>
      </p:sp>
      <p:sp>
        <p:nvSpPr>
          <p:cNvPr id="4" name="TextBox 3">
            <a:extLst>
              <a:ext uri="{FF2B5EF4-FFF2-40B4-BE49-F238E27FC236}">
                <a16:creationId xmlns:a16="http://schemas.microsoft.com/office/drawing/2014/main" id="{6CCA0FEE-5AA1-C536-218C-654983AA8174}"/>
              </a:ext>
            </a:extLst>
          </p:cNvPr>
          <p:cNvSpPr txBox="1"/>
          <p:nvPr/>
        </p:nvSpPr>
        <p:spPr>
          <a:xfrm>
            <a:off x="616226" y="4152900"/>
            <a:ext cx="7384774" cy="3416320"/>
          </a:xfrm>
          <a:prstGeom prst="rect">
            <a:avLst/>
          </a:prstGeom>
          <a:noFill/>
        </p:spPr>
        <p:txBody>
          <a:bodyPr wrap="square" rtlCol="0">
            <a:spAutoFit/>
          </a:bodyPr>
          <a:lstStyle/>
          <a:p>
            <a:pPr marL="571500" indent="-571500">
              <a:buFont typeface="Arial" panose="020B0604020202020204" pitchFamily="34" charset="0"/>
              <a:buChar char="•"/>
            </a:pPr>
            <a:r>
              <a:rPr lang="en-US" sz="5400" dirty="0">
                <a:latin typeface="Arial" panose="020B0604020202020204" pitchFamily="34" charset="0"/>
              </a:rPr>
              <a:t>Foods you already have</a:t>
            </a:r>
          </a:p>
          <a:p>
            <a:pPr marL="571500" indent="-571500">
              <a:buFont typeface="Arial" panose="020B0604020202020204" pitchFamily="34" charset="0"/>
              <a:buChar char="•"/>
            </a:pPr>
            <a:r>
              <a:rPr lang="en-US" sz="5400" dirty="0">
                <a:latin typeface="Arial" panose="020B0604020202020204" pitchFamily="34" charset="0"/>
              </a:rPr>
              <a:t>Family calendar</a:t>
            </a:r>
          </a:p>
          <a:p>
            <a:pPr marL="571500" indent="-571500">
              <a:buFont typeface="Arial" panose="020B0604020202020204" pitchFamily="34" charset="0"/>
              <a:buChar char="•"/>
            </a:pPr>
            <a:r>
              <a:rPr lang="en-US" sz="5400" dirty="0">
                <a:latin typeface="Arial" panose="020B0604020202020204" pitchFamily="34" charset="0"/>
              </a:rPr>
              <a:t>WIC benefit balance</a:t>
            </a:r>
          </a:p>
        </p:txBody>
      </p:sp>
      <p:pic>
        <p:nvPicPr>
          <p:cNvPr id="6" name="Picture 5" descr="Refrigerator with full shelves">
            <a:extLst>
              <a:ext uri="{FF2B5EF4-FFF2-40B4-BE49-F238E27FC236}">
                <a16:creationId xmlns:a16="http://schemas.microsoft.com/office/drawing/2014/main" id="{B44A77A1-DB84-5D64-76F9-4350A330E6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8545" y="2095500"/>
            <a:ext cx="9525000" cy="6350000"/>
          </a:xfrm>
          <a:prstGeom prst="rect">
            <a:avLst/>
          </a:prstGeom>
        </p:spPr>
      </p:pic>
    </p:spTree>
    <p:extLst>
      <p:ext uri="{BB962C8B-B14F-4D97-AF65-F5344CB8AC3E}">
        <p14:creationId xmlns:p14="http://schemas.microsoft.com/office/powerpoint/2010/main" val="17429101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0CCC4BA0-1298-4DBD-86F1-B51D8C9D3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18288000" cy="10286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 name="Title 1">
            <a:extLst>
              <a:ext uri="{FF2B5EF4-FFF2-40B4-BE49-F238E27FC236}">
                <a16:creationId xmlns:a16="http://schemas.microsoft.com/office/drawing/2014/main" id="{52C40FCF-0403-97D7-75F4-F4BA0B892E1C}"/>
              </a:ext>
            </a:extLst>
          </p:cNvPr>
          <p:cNvSpPr>
            <a:spLocks noGrp="1"/>
          </p:cNvSpPr>
          <p:nvPr>
            <p:ph type="title"/>
          </p:nvPr>
        </p:nvSpPr>
        <p:spPr>
          <a:xfrm>
            <a:off x="279809" y="761018"/>
            <a:ext cx="10258803" cy="2501996"/>
          </a:xfrm>
        </p:spPr>
        <p:txBody>
          <a:bodyPr vert="horz" lIns="91440" tIns="45720" rIns="91440" bIns="45720" rtlCol="0" anchor="b">
            <a:normAutofit/>
          </a:bodyPr>
          <a:lstStyle/>
          <a:p>
            <a:pPr>
              <a:lnSpc>
                <a:spcPct val="90000"/>
              </a:lnSpc>
            </a:pPr>
            <a:r>
              <a:rPr lang="en-US" sz="6000" b="1" dirty="0">
                <a:effectLst/>
              </a:rPr>
              <a:t>Start With What You Have!</a:t>
            </a:r>
            <a:endParaRPr lang="en-US" sz="6000" dirty="0"/>
          </a:p>
        </p:txBody>
      </p:sp>
      <p:sp>
        <p:nvSpPr>
          <p:cNvPr id="3" name="Content Placeholder 2">
            <a:extLst>
              <a:ext uri="{FF2B5EF4-FFF2-40B4-BE49-F238E27FC236}">
                <a16:creationId xmlns:a16="http://schemas.microsoft.com/office/drawing/2014/main" id="{F257DDE6-3F04-D01B-A920-FF3F5C4BB8A5}"/>
              </a:ext>
            </a:extLst>
          </p:cNvPr>
          <p:cNvSpPr>
            <a:spLocks noGrp="1"/>
          </p:cNvSpPr>
          <p:nvPr>
            <p:ph sz="half" idx="1"/>
          </p:nvPr>
        </p:nvSpPr>
        <p:spPr>
          <a:xfrm>
            <a:off x="1066800" y="3848100"/>
            <a:ext cx="9753601" cy="4712018"/>
          </a:xfrm>
        </p:spPr>
        <p:txBody>
          <a:bodyPr vert="horz" lIns="91440" tIns="45720" rIns="91440" bIns="45720" rtlCol="0" anchor="t">
            <a:normAutofit/>
          </a:bodyPr>
          <a:lstStyle/>
          <a:p>
            <a:pPr indent="-228600">
              <a:lnSpc>
                <a:spcPct val="90000"/>
              </a:lnSpc>
            </a:pPr>
            <a:r>
              <a:rPr lang="en-US" sz="5400" dirty="0"/>
              <a:t>Check fridge and freezer</a:t>
            </a:r>
          </a:p>
          <a:p>
            <a:pPr indent="-228600">
              <a:lnSpc>
                <a:spcPct val="90000"/>
              </a:lnSpc>
            </a:pPr>
            <a:r>
              <a:rPr lang="en-US" sz="5400" dirty="0"/>
              <a:t>Find cupboard/pantry basics </a:t>
            </a:r>
          </a:p>
          <a:p>
            <a:pPr indent="-228600">
              <a:lnSpc>
                <a:spcPct val="90000"/>
              </a:lnSpc>
            </a:pPr>
            <a:r>
              <a:rPr lang="en-US" sz="5400" dirty="0"/>
              <a:t>Use food that is about to expire!</a:t>
            </a:r>
          </a:p>
          <a:p>
            <a:pPr indent="-228600">
              <a:lnSpc>
                <a:spcPct val="90000"/>
              </a:lnSpc>
            </a:pPr>
            <a:endParaRPr lang="en-US" sz="3000" dirty="0"/>
          </a:p>
        </p:txBody>
      </p:sp>
      <p:pic>
        <p:nvPicPr>
          <p:cNvPr id="5" name="Content Placeholder 4" descr="Pantry shelves with jars and dishes">
            <a:extLst>
              <a:ext uri="{FF2B5EF4-FFF2-40B4-BE49-F238E27FC236}">
                <a16:creationId xmlns:a16="http://schemas.microsoft.com/office/drawing/2014/main" id="{5C5A9827-9CFE-699C-16D0-73F21100A494}"/>
              </a:ext>
            </a:extLst>
          </p:cNvPr>
          <p:cNvPicPr>
            <a:picLocks noGrp="1" noChangeAspect="1"/>
          </p:cNvPicPr>
          <p:nvPr>
            <p:ph sz="half" idx="2"/>
          </p:nvPr>
        </p:nvPicPr>
        <p:blipFill>
          <a:blip r:embed="rId3"/>
          <a:srcRect l="7261" r="25988" b="-1"/>
          <a:stretch/>
        </p:blipFill>
        <p:spPr>
          <a:xfrm>
            <a:off x="11425237" y="1898331"/>
            <a:ext cx="6490338" cy="6490338"/>
          </a:xfrm>
          <a:custGeom>
            <a:avLst/>
            <a:gdLst/>
            <a:ahLst/>
            <a:cxnLst/>
            <a:rect l="l" t="t" r="r" b="b"/>
            <a:pathLst>
              <a:path w="4694238" h="4694238">
                <a:moveTo>
                  <a:pt x="2347119" y="0"/>
                </a:moveTo>
                <a:cubicBezTo>
                  <a:pt x="3643397" y="0"/>
                  <a:pt x="4694238" y="1050841"/>
                  <a:pt x="4694238" y="2347119"/>
                </a:cubicBezTo>
                <a:cubicBezTo>
                  <a:pt x="4694238" y="3643397"/>
                  <a:pt x="3643397" y="4694238"/>
                  <a:pt x="2347119" y="4694238"/>
                </a:cubicBezTo>
                <a:cubicBezTo>
                  <a:pt x="1050841" y="4694238"/>
                  <a:pt x="0" y="3643397"/>
                  <a:pt x="0" y="2347119"/>
                </a:cubicBezTo>
                <a:cubicBezTo>
                  <a:pt x="0" y="1050841"/>
                  <a:pt x="1050841" y="0"/>
                  <a:pt x="2347119" y="0"/>
                </a:cubicBezTo>
                <a:close/>
              </a:path>
            </a:pathLst>
          </a:custGeom>
        </p:spPr>
      </p:pic>
      <p:sp>
        <p:nvSpPr>
          <p:cNvPr id="37" name="Rectangle 36">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9601198"/>
            <a:ext cx="18288000" cy="685160"/>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9" name="Rectangle 38">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57900" y="9601198"/>
            <a:ext cx="12230097" cy="685158"/>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extLst>
      <p:ext uri="{BB962C8B-B14F-4D97-AF65-F5344CB8AC3E}">
        <p14:creationId xmlns:p14="http://schemas.microsoft.com/office/powerpoint/2010/main" val="2401969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5" name="Content Placeholder 4" descr="Red marker on a calendar">
            <a:extLst>
              <a:ext uri="{FF2B5EF4-FFF2-40B4-BE49-F238E27FC236}">
                <a16:creationId xmlns:a16="http://schemas.microsoft.com/office/drawing/2014/main" id="{32F3CE55-AE07-1696-073C-72CB58C6B284}"/>
              </a:ext>
            </a:extLst>
          </p:cNvPr>
          <p:cNvPicPr>
            <a:picLocks noGrp="1" noChangeAspect="1"/>
          </p:cNvPicPr>
          <p:nvPr>
            <p:ph sz="half" idx="1"/>
          </p:nvPr>
        </p:nvPicPr>
        <p:blipFill>
          <a:blip r:embed="rId3"/>
          <a:srcRect r="47342"/>
          <a:stretch/>
        </p:blipFill>
        <p:spPr>
          <a:xfrm>
            <a:off x="-1" y="-3"/>
            <a:ext cx="8115296" cy="10287003"/>
          </a:xfrm>
          <a:prstGeom prst="rect">
            <a:avLst/>
          </a:prstGeom>
        </p:spPr>
      </p:pic>
      <p:sp useBgFill="1">
        <p:nvSpPr>
          <p:cNvPr id="79" name="Rectangle 75">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295" y="-1"/>
            <a:ext cx="10172703" cy="3428999"/>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 name="Title 1">
            <a:extLst>
              <a:ext uri="{FF2B5EF4-FFF2-40B4-BE49-F238E27FC236}">
                <a16:creationId xmlns:a16="http://schemas.microsoft.com/office/drawing/2014/main" id="{310DCD90-0833-6397-1E8D-8CCE8E3ACD93}"/>
              </a:ext>
            </a:extLst>
          </p:cNvPr>
          <p:cNvSpPr>
            <a:spLocks noGrp="1"/>
          </p:cNvSpPr>
          <p:nvPr>
            <p:ph type="title"/>
          </p:nvPr>
        </p:nvSpPr>
        <p:spPr>
          <a:xfrm>
            <a:off x="9148482" y="1028700"/>
            <a:ext cx="8197452" cy="2338952"/>
          </a:xfrm>
        </p:spPr>
        <p:txBody>
          <a:bodyPr vert="horz" lIns="91440" tIns="45720" rIns="91440" bIns="45720" rtlCol="0" anchor="ctr">
            <a:normAutofit/>
          </a:bodyPr>
          <a:lstStyle/>
          <a:p>
            <a:pPr>
              <a:lnSpc>
                <a:spcPct val="90000"/>
              </a:lnSpc>
            </a:pPr>
            <a:r>
              <a:rPr lang="en-US" sz="6000" b="1" dirty="0">
                <a:effectLst/>
              </a:rPr>
              <a:t>Plan Your Meals for the Week</a:t>
            </a:r>
            <a:endParaRPr lang="en-US" sz="6000" b="1" dirty="0"/>
          </a:p>
        </p:txBody>
      </p:sp>
      <p:sp>
        <p:nvSpPr>
          <p:cNvPr id="4" name="Content Placeholder 3">
            <a:extLst>
              <a:ext uri="{FF2B5EF4-FFF2-40B4-BE49-F238E27FC236}">
                <a16:creationId xmlns:a16="http://schemas.microsoft.com/office/drawing/2014/main" id="{9A1AB669-E551-862E-7016-66DA393596C5}"/>
              </a:ext>
            </a:extLst>
          </p:cNvPr>
          <p:cNvSpPr>
            <a:spLocks noGrp="1"/>
          </p:cNvSpPr>
          <p:nvPr>
            <p:ph sz="half" idx="2"/>
          </p:nvPr>
        </p:nvSpPr>
        <p:spPr>
          <a:xfrm>
            <a:off x="8610600" y="3594106"/>
            <a:ext cx="9220200" cy="5664194"/>
          </a:xfrm>
        </p:spPr>
        <p:txBody>
          <a:bodyPr vert="horz" lIns="91440" tIns="45720" rIns="91440" bIns="45720" rtlCol="0" anchor="ctr">
            <a:normAutofit lnSpcReduction="10000"/>
          </a:bodyPr>
          <a:lstStyle/>
          <a:p>
            <a:pPr marL="114300" indent="0" algn="just">
              <a:lnSpc>
                <a:spcPct val="90000"/>
              </a:lnSpc>
              <a:buNone/>
            </a:pPr>
            <a:r>
              <a:rPr lang="en-US" sz="4800" dirty="0"/>
              <a:t>Consider meals and snacks for:</a:t>
            </a:r>
          </a:p>
          <a:p>
            <a:pPr marL="1085850" lvl="1" indent="-571500" algn="just">
              <a:lnSpc>
                <a:spcPct val="90000"/>
              </a:lnSpc>
              <a:buFont typeface="Arial" panose="020B0604020202020204" pitchFamily="34" charset="0"/>
              <a:buChar char="•"/>
            </a:pPr>
            <a:r>
              <a:rPr lang="en-US" sz="4400" dirty="0"/>
              <a:t>Work</a:t>
            </a:r>
          </a:p>
          <a:p>
            <a:pPr marL="1085850" lvl="1" indent="-571500" algn="just">
              <a:lnSpc>
                <a:spcPct val="90000"/>
              </a:lnSpc>
              <a:buFont typeface="Arial" panose="020B0604020202020204" pitchFamily="34" charset="0"/>
              <a:buChar char="•"/>
            </a:pPr>
            <a:r>
              <a:rPr lang="en-US" sz="4400" dirty="0"/>
              <a:t>School</a:t>
            </a:r>
          </a:p>
          <a:p>
            <a:pPr marL="1085850" lvl="1" indent="-571500" algn="just">
              <a:lnSpc>
                <a:spcPct val="90000"/>
              </a:lnSpc>
              <a:buFont typeface="Arial" panose="020B0604020202020204" pitchFamily="34" charset="0"/>
              <a:buChar char="•"/>
            </a:pPr>
            <a:r>
              <a:rPr lang="en-US" sz="4400" dirty="0"/>
              <a:t>Trips</a:t>
            </a:r>
          </a:p>
          <a:p>
            <a:pPr marL="1085850" lvl="1" indent="-571500" algn="just">
              <a:lnSpc>
                <a:spcPct val="90000"/>
              </a:lnSpc>
              <a:buFont typeface="Arial" panose="020B0604020202020204" pitchFamily="34" charset="0"/>
              <a:buChar char="•"/>
            </a:pPr>
            <a:r>
              <a:rPr lang="en-US" sz="4400" dirty="0"/>
              <a:t>Special events</a:t>
            </a:r>
          </a:p>
          <a:p>
            <a:pPr marL="114300" indent="0" algn="just">
              <a:lnSpc>
                <a:spcPct val="90000"/>
              </a:lnSpc>
              <a:buNone/>
            </a:pPr>
            <a:r>
              <a:rPr lang="en-US" sz="3400" dirty="0"/>
              <a:t> </a:t>
            </a:r>
            <a:r>
              <a:rPr lang="en-US" sz="3000" dirty="0"/>
              <a:t> </a:t>
            </a:r>
          </a:p>
          <a:p>
            <a:pPr marL="0" indent="0">
              <a:lnSpc>
                <a:spcPct val="90000"/>
              </a:lnSpc>
              <a:buNone/>
            </a:pPr>
            <a:r>
              <a:rPr lang="en-US" sz="4400" dirty="0">
                <a:solidFill>
                  <a:srgbClr val="FF0000"/>
                </a:solidFill>
              </a:rPr>
              <a:t>Tip: </a:t>
            </a:r>
            <a:r>
              <a:rPr lang="en-US" sz="4400" dirty="0"/>
              <a:t>A planner or calendar can  help track of your family’s schedule and meals easily!</a:t>
            </a:r>
          </a:p>
        </p:txBody>
      </p:sp>
    </p:spTree>
    <p:extLst>
      <p:ext uri="{BB962C8B-B14F-4D97-AF65-F5344CB8AC3E}">
        <p14:creationId xmlns:p14="http://schemas.microsoft.com/office/powerpoint/2010/main" val="8329917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828799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Arial" panose="020B0604020202020204" pitchFamily="34" charset="0"/>
            </a:endParaRPr>
          </a:p>
        </p:txBody>
      </p:sp>
      <p:sp useBgFill="1">
        <p:nvSpPr>
          <p:cNvPr id="17" name="Rectangle 16">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783669" cy="3428998"/>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 name="Title 1">
            <a:extLst>
              <a:ext uri="{FF2B5EF4-FFF2-40B4-BE49-F238E27FC236}">
                <a16:creationId xmlns:a16="http://schemas.microsoft.com/office/drawing/2014/main" id="{4BF2EA72-CF6A-7F1E-156F-56B5B9B20855}"/>
              </a:ext>
            </a:extLst>
          </p:cNvPr>
          <p:cNvSpPr>
            <a:spLocks noGrp="1"/>
          </p:cNvSpPr>
          <p:nvPr>
            <p:ph type="title"/>
          </p:nvPr>
        </p:nvSpPr>
        <p:spPr>
          <a:xfrm>
            <a:off x="662895" y="965004"/>
            <a:ext cx="7239296" cy="2436780"/>
          </a:xfrm>
        </p:spPr>
        <p:txBody>
          <a:bodyPr vert="horz" lIns="91440" tIns="45720" rIns="91440" bIns="45720" rtlCol="0" anchor="ctr">
            <a:normAutofit/>
          </a:bodyPr>
          <a:lstStyle/>
          <a:p>
            <a:pPr>
              <a:lnSpc>
                <a:spcPct val="90000"/>
              </a:lnSpc>
            </a:pPr>
            <a:r>
              <a:rPr lang="en-US" sz="5600" b="1" dirty="0"/>
              <a:t>Review</a:t>
            </a:r>
            <a:r>
              <a:rPr lang="en-US" sz="5600" b="1" dirty="0">
                <a:effectLst/>
              </a:rPr>
              <a:t> WIC Benefit Balance and </a:t>
            </a:r>
            <a:r>
              <a:rPr lang="en-US" sz="5600" b="1" dirty="0"/>
              <a:t>B</a:t>
            </a:r>
            <a:r>
              <a:rPr lang="en-US" sz="5600" b="1" dirty="0">
                <a:effectLst/>
              </a:rPr>
              <a:t>udget</a:t>
            </a:r>
            <a:endParaRPr lang="en-US" sz="5600" b="1" dirty="0"/>
          </a:p>
        </p:txBody>
      </p:sp>
      <p:sp>
        <p:nvSpPr>
          <p:cNvPr id="4" name="Content Placeholder 3">
            <a:extLst>
              <a:ext uri="{FF2B5EF4-FFF2-40B4-BE49-F238E27FC236}">
                <a16:creationId xmlns:a16="http://schemas.microsoft.com/office/drawing/2014/main" id="{0DD34F1E-357A-F8D5-2B44-34F837C5CD32}"/>
              </a:ext>
            </a:extLst>
          </p:cNvPr>
          <p:cNvSpPr>
            <a:spLocks noGrp="1"/>
          </p:cNvSpPr>
          <p:nvPr>
            <p:ph sz="half" idx="2"/>
          </p:nvPr>
        </p:nvSpPr>
        <p:spPr>
          <a:xfrm>
            <a:off x="698754" y="3806845"/>
            <a:ext cx="7831166" cy="5508427"/>
          </a:xfrm>
        </p:spPr>
        <p:txBody>
          <a:bodyPr vert="horz" lIns="91440" tIns="45720" rIns="91440" bIns="45720" rtlCol="0" anchor="ctr">
            <a:noAutofit/>
          </a:bodyPr>
          <a:lstStyle/>
          <a:p>
            <a:pPr marL="571500" indent="-457200">
              <a:lnSpc>
                <a:spcPct val="90000"/>
              </a:lnSpc>
            </a:pPr>
            <a:r>
              <a:rPr lang="en-US" sz="3600" dirty="0"/>
              <a:t>Check your WIC benefit balance using</a:t>
            </a:r>
          </a:p>
          <a:p>
            <a:pPr marL="971550" lvl="1" indent="-457200">
              <a:lnSpc>
                <a:spcPct val="90000"/>
              </a:lnSpc>
              <a:buFont typeface="Courier New" panose="02070309020205020404" pitchFamily="49" charset="0"/>
              <a:buChar char="o"/>
            </a:pPr>
            <a:r>
              <a:rPr lang="en-US" sz="3600" dirty="0"/>
              <a:t> The BNFT app</a:t>
            </a:r>
          </a:p>
          <a:p>
            <a:pPr marL="971550" lvl="1" indent="-457200">
              <a:lnSpc>
                <a:spcPct val="90000"/>
              </a:lnSpc>
              <a:buFont typeface="Courier New" panose="02070309020205020404" pitchFamily="49" charset="0"/>
              <a:buChar char="o"/>
            </a:pPr>
            <a:r>
              <a:rPr lang="en-US" sz="3600" dirty="0"/>
              <a:t> Your family shopping list</a:t>
            </a:r>
          </a:p>
          <a:p>
            <a:pPr marL="971550" lvl="1" indent="-457200">
              <a:lnSpc>
                <a:spcPct val="90000"/>
              </a:lnSpc>
              <a:buFont typeface="Courier New" panose="02070309020205020404" pitchFamily="49" charset="0"/>
              <a:buChar char="o"/>
            </a:pPr>
            <a:r>
              <a:rPr lang="en-US" sz="3600" dirty="0"/>
              <a:t> Recent grocery store receipt</a:t>
            </a:r>
          </a:p>
          <a:p>
            <a:pPr marL="571500" indent="-457200">
              <a:lnSpc>
                <a:spcPct val="90000"/>
              </a:lnSpc>
            </a:pPr>
            <a:r>
              <a:rPr lang="en-US" sz="3600" dirty="0"/>
              <a:t>If you receive SNAP benefits, find out that balance as well</a:t>
            </a:r>
          </a:p>
          <a:p>
            <a:pPr marL="571500" indent="-457200">
              <a:lnSpc>
                <a:spcPct val="90000"/>
              </a:lnSpc>
            </a:pPr>
            <a:r>
              <a:rPr lang="en-US" sz="3600" dirty="0"/>
              <a:t>Decide how much money you can spend on groceries for the week.</a:t>
            </a:r>
          </a:p>
        </p:txBody>
      </p:sp>
      <p:pic>
        <p:nvPicPr>
          <p:cNvPr id="5" name="Content Placeholder 4" descr="Person doing taxes with calculator">
            <a:extLst>
              <a:ext uri="{FF2B5EF4-FFF2-40B4-BE49-F238E27FC236}">
                <a16:creationId xmlns:a16="http://schemas.microsoft.com/office/drawing/2014/main" id="{EB33AB14-752E-8330-1F00-7CE12D67B212}"/>
              </a:ext>
            </a:extLst>
          </p:cNvPr>
          <p:cNvPicPr>
            <a:picLocks noGrp="1" noChangeAspect="1"/>
          </p:cNvPicPr>
          <p:nvPr>
            <p:ph sz="half" idx="1"/>
          </p:nvPr>
        </p:nvPicPr>
        <p:blipFill>
          <a:blip r:embed="rId3"/>
          <a:srcRect l="7315" r="33285"/>
          <a:stretch/>
        </p:blipFill>
        <p:spPr>
          <a:xfrm>
            <a:off x="9144000" y="1"/>
            <a:ext cx="9154237" cy="10287000"/>
          </a:xfrm>
          <a:prstGeom prst="rect">
            <a:avLst/>
          </a:prstGeom>
        </p:spPr>
      </p:pic>
    </p:spTree>
    <p:extLst>
      <p:ext uri="{BB962C8B-B14F-4D97-AF65-F5344CB8AC3E}">
        <p14:creationId xmlns:p14="http://schemas.microsoft.com/office/powerpoint/2010/main" val="14224335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BD2541C40D2B24587FB94E96371884C" ma:contentTypeVersion="4" ma:contentTypeDescription="Create a new document." ma:contentTypeScope="" ma:versionID="48968626551d9c1ea1114033611985db">
  <xsd:schema xmlns:xsd="http://www.w3.org/2001/XMLSchema" xmlns:xs="http://www.w3.org/2001/XMLSchema" xmlns:p="http://schemas.microsoft.com/office/2006/metadata/properties" xmlns:ns2="3b96f3fd-17be-4e94-a18c-9429f69de9cd" targetNamespace="http://schemas.microsoft.com/office/2006/metadata/properties" ma:root="true" ma:fieldsID="9c9347778e66a23543518d972e658de1" ns2:_="">
    <xsd:import namespace="3b96f3fd-17be-4e94-a18c-9429f69de9c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96f3fd-17be-4e94-a18c-9429f69de9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10919A5-74AF-4517-B0B7-F1D987219AFB}"/>
</file>

<file path=customXml/itemProps2.xml><?xml version="1.0" encoding="utf-8"?>
<ds:datastoreItem xmlns:ds="http://schemas.openxmlformats.org/officeDocument/2006/customXml" ds:itemID="{5FFE0A73-8ACB-49AB-BF21-A36217627537}"/>
</file>

<file path=customXml/itemProps3.xml><?xml version="1.0" encoding="utf-8"?>
<ds:datastoreItem xmlns:ds="http://schemas.openxmlformats.org/officeDocument/2006/customXml" ds:itemID="{F5E89E81-7C73-449C-9870-294E3149CD8F}"/>
</file>

<file path=docProps/app.xml><?xml version="1.0" encoding="utf-8"?>
<Properties xmlns="http://schemas.openxmlformats.org/officeDocument/2006/extended-properties" xmlns:vt="http://schemas.openxmlformats.org/officeDocument/2006/docPropsVTypes">
  <TotalTime>6799</TotalTime>
  <Words>4488</Words>
  <Application>Microsoft Office PowerPoint</Application>
  <PresentationFormat>Custom</PresentationFormat>
  <Paragraphs>379</Paragraphs>
  <Slides>25</Slides>
  <Notes>25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 Black</vt:lpstr>
      <vt:lpstr>Courier New</vt:lpstr>
      <vt:lpstr>Arial</vt:lpstr>
      <vt:lpstr>Times New Roman</vt:lpstr>
      <vt:lpstr>Symbol</vt:lpstr>
      <vt:lpstr>Calibri</vt:lpstr>
      <vt:lpstr>Office Theme</vt:lpstr>
      <vt:lpstr>PowerPoint Presentation</vt:lpstr>
      <vt:lpstr>PowerPoint Presentation</vt:lpstr>
      <vt:lpstr>PowerPoint Presentation</vt:lpstr>
      <vt:lpstr>PowerPoint Presentation</vt:lpstr>
      <vt:lpstr>PowerPoint Presentation</vt:lpstr>
      <vt:lpstr>Review</vt:lpstr>
      <vt:lpstr>Start With What You Have!</vt:lpstr>
      <vt:lpstr>Plan Your Meals for the Week</vt:lpstr>
      <vt:lpstr>Review WIC Benefit Balance and Budget</vt:lpstr>
      <vt:lpstr>plan</vt:lpstr>
      <vt:lpstr>Finding Recipes</vt:lpstr>
      <vt:lpstr>Create a meal plan</vt:lpstr>
      <vt:lpstr>Create Your  Shopping List</vt:lpstr>
      <vt:lpstr>SHOP </vt:lpstr>
      <vt:lpstr>Smart Shopping Habits</vt:lpstr>
      <vt:lpstr>     </vt:lpstr>
      <vt:lpstr>What is Unit Pricing?</vt:lpstr>
      <vt:lpstr>Benefit App Tips</vt:lpstr>
      <vt:lpstr>Additional Resources for Affordable Foods</vt:lpstr>
      <vt:lpstr>PowerPoint Presentation</vt:lpstr>
      <vt:lpstr>Available food items at home: </vt:lpstr>
      <vt:lpstr>With those food items, you could make…</vt:lpstr>
      <vt:lpstr>Reflection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Clean Minimalist Food Startup Investor Pitch Presentation</dc:title>
  <dc:creator>Allington, Jennifer</dc:creator>
  <cp:lastModifiedBy>Gelasi, Amanda</cp:lastModifiedBy>
  <cp:revision>208</cp:revision>
  <dcterms:created xsi:type="dcterms:W3CDTF">2006-08-16T00:00:00Z</dcterms:created>
  <dcterms:modified xsi:type="dcterms:W3CDTF">2025-02-27T19:56:10Z</dcterms:modified>
  <dc:identifier>DAGU4c74t6c</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0x0101008BD2541C40D2B24587FB94E96371884C</vt:lpwstr>
  </property>
</Properties>
</file>