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78" r:id="rId14"/>
    <p:sldId id="270" r:id="rId15"/>
    <p:sldId id="272" r:id="rId16"/>
    <p:sldId id="273" r:id="rId17"/>
    <p:sldId id="274" r:id="rId18"/>
    <p:sldId id="275" r:id="rId19"/>
    <p:sldId id="276" r:id="rId20"/>
    <p:sldId id="277" r:id="rId21"/>
  </p:sldIdLst>
  <p:sldSz cx="18288000" cy="10287000"/>
  <p:notesSz cx="6858000" cy="9144000"/>
  <p:embeddedFontLst>
    <p:embeddedFont>
      <p:font typeface="Arimo" panose="020B0604020202020204" charset="0"/>
      <p:regular r:id="rId23"/>
    </p:embeddedFont>
    <p:embeddedFont>
      <p:font typeface="Moloko" panose="020B0604020202020204" charset="0"/>
      <p:regular r:id="rId24"/>
    </p:embeddedFont>
    <p:embeddedFont>
      <p:font typeface="Segoe UI" panose="020B0502040204020203"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DBAE57-C0CE-6B4F-68F6-38958C4FA7E5}" name="Castellanet, Jaclyn" initials="CJ" userId="S::Jaclyn.Castellanet@Illinois.gov::5106b80b-9d4d-4595-af62-1b3aa52ce757" providerId="AD"/>
  <p188:author id="{03B08779-0A6F-63E2-F08C-DBAF7F0A0EA2}" name="Herriott, Constance" initials="CH" userId="S::Constance.Herriott@Illinois.Gov::9fff5501-b1ca-4756-b017-652e713a6a67" providerId="AD"/>
  <p188:author id="{F5B84382-631C-3965-EB5F-18C0D8549F7B}" name="Gadomski, Jessica" initials="GJ" userId="S::Jessica.Gadomski@Illinois.Gov::b4328a60-7122-4c3c-a5fd-61207bb390ee" providerId="AD"/>
  <p188:author id="{1477B0CB-AF74-3B83-C94B-2686C785EF59}" name="Koress, Valerie" initials="KV" userId="S::Valerie.Koress@Illinois.gov::a2bb54d1-1fd4-4623-bc6d-955391280656" providerId="AD"/>
  <p188:author id="{2DED00DE-0139-FB5A-E6BC-81D9328637AB}" name="Belt, Ginny" initials="BG" userId="S::Ginny.Belt@illinois.gov::65d361b7-03ec-4933-a458-c316c5cf4dd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1548" autoAdjust="0"/>
  </p:normalViewPr>
  <p:slideViewPr>
    <p:cSldViewPr>
      <p:cViewPr varScale="1">
        <p:scale>
          <a:sx n="45" d="100"/>
          <a:sy n="45" d="100"/>
        </p:scale>
        <p:origin x="1234"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 Id="rId35" Type="http://schemas.openxmlformats.org/officeDocument/2006/relationships/customXml" Target="../customXml/item2.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cs-CZ"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atin typeface="Arial" panose="020B0604020202020204" pitchFamily="34" charset="0"/>
              </a:defRPr>
            </a:lvl1pPr>
          </a:lstStyle>
          <a:p>
            <a:fld id="{B7268E1E-0E44-426D-905E-8AD9B19D2182}" type="datetimeFigureOut">
              <a:rPr lang="cs-CZ" smtClean="0"/>
              <a:pPr/>
              <a:t>28.02.2025</a:t>
            </a:fld>
            <a:endParaRPr lang="cs-CZ" dirty="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cs-CZ"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atin typeface="Arial" panose="020B0604020202020204" pitchFamily="34" charset="0"/>
              </a:defRPr>
            </a:lvl1pPr>
          </a:lstStyle>
          <a:p>
            <a:fld id="{871B2431-D351-4C6E-A3CF-9DFAC0E3E050}" type="slidenum">
              <a:rPr lang="cs-CZ" smtClean="0"/>
              <a:pPr/>
              <a:t>‹#›</a:t>
            </a:fld>
            <a:endParaRPr lang="cs-CZ" dirty="0"/>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r>
              <a:rPr lang="en-US" dirty="0"/>
              <a:t>SAY: </a:t>
            </a:r>
            <a:r>
              <a:rPr lang="en-US" sz="1800" dirty="0">
                <a:effectLst/>
                <a:ea typeface="Calibri" panose="020F0502020204030204" pitchFamily="34" charset="0"/>
              </a:rPr>
              <a:t>Welcome, everyone! Today, we’re going to talk about picky eating—a common challenge many families face. Whether it’s a toddler refusing anything green or a school-aged child who only eats pasta, picky eating can feel overwhelming for parents and caregivers. But don’t worry! We’ll explore ways to make mealtimes less stressful and help your child try new foods in a positive way.</a:t>
            </a:r>
          </a:p>
          <a:p>
            <a:pPr marL="0" marR="0"/>
            <a:endParaRPr lang="en-US" sz="1800"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rPr>
              <a:t>SAY: </a:t>
            </a:r>
            <a:r>
              <a:rPr lang="en-US" sz="1800" dirty="0"/>
              <a:t>Before we begin let’s take a few minutes to get to one each other. Please share your name and the ages of your children. We will go first (trainers introduce yourselves)</a:t>
            </a:r>
          </a:p>
          <a:p>
            <a:pPr marL="0" marR="0"/>
            <a:endParaRPr lang="en-US" sz="1800" dirty="0">
              <a:effectLst/>
              <a:ea typeface="Calibri" panose="020F0502020204030204" pitchFamily="34" charset="0"/>
            </a:endParaRPr>
          </a:p>
          <a:p>
            <a:pPr marL="0" marR="0"/>
            <a:r>
              <a:rPr lang="en-US" sz="1800" dirty="0">
                <a:effectLst/>
                <a:ea typeface="Calibri" panose="020F0502020204030204" pitchFamily="34" charset="0"/>
              </a:rPr>
              <a:t>SAY: Thank you so much for sharing. Now we would like to you to share your thoughts with on your child’s picky eating. </a:t>
            </a:r>
          </a:p>
          <a:p>
            <a:pPr marL="285750" marR="0" indent="-285750">
              <a:buFont typeface="Arial" panose="020B0604020202020204" pitchFamily="34" charset="0"/>
              <a:buChar char="•"/>
            </a:pPr>
            <a:r>
              <a:rPr lang="en-US" sz="1800" i="1" dirty="0">
                <a:effectLst/>
                <a:ea typeface="Calibri" panose="020F0502020204030204" pitchFamily="34" charset="0"/>
              </a:rPr>
              <a:t>What food has your child found most difficult to try lately? </a:t>
            </a:r>
            <a:r>
              <a:rPr lang="en-US" sz="1800" dirty="0">
                <a:effectLst/>
                <a:ea typeface="Calibri" panose="020F0502020204030204" pitchFamily="34" charset="0"/>
              </a:rPr>
              <a:t>[Pause to allow participants to share their responses and acknowledge common themes.]</a:t>
            </a:r>
          </a:p>
          <a:p>
            <a:endParaRPr lang="en-US" dirty="0"/>
          </a:p>
          <a:p>
            <a:r>
              <a:rPr lang="en-US" dirty="0"/>
              <a:t>SAY: Thank you all for sharing. It’s clear that picky eating can take many forms, but the good news is there are strategies that can help.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r>
              <a:rPr lang="en-US" dirty="0"/>
              <a:t>SAY: </a:t>
            </a:r>
            <a:r>
              <a:rPr lang="en-US" sz="1800" dirty="0">
                <a:effectLst/>
                <a:ea typeface="Calibri" panose="020F0502020204030204" pitchFamily="34" charset="0"/>
              </a:rPr>
              <a:t>As parents, your behaviors and attitudes toward food play an important role in shaping how your children view food and build healthy eating habits. Here are three key ways you can positively influence your child's relationship with food:</a:t>
            </a:r>
          </a:p>
          <a:p>
            <a:pPr marL="342900" lvl="0" indent="-342900">
              <a:spcAft>
                <a:spcPts val="0"/>
              </a:spcAft>
              <a:buSzPts val="1000"/>
              <a:buFont typeface="Symbol" panose="05050102010706020507" pitchFamily="18" charset="2"/>
              <a:buChar char=""/>
              <a:tabLst>
                <a:tab pos="457200" algn="l"/>
              </a:tabLst>
            </a:pPr>
            <a:r>
              <a:rPr lang="en-US" b="1" dirty="0">
                <a:effectLst/>
              </a:rPr>
              <a:t>Model Good Eating Behaviors:</a:t>
            </a:r>
            <a:br>
              <a:rPr lang="en-US" dirty="0">
                <a:effectLst/>
              </a:rPr>
            </a:br>
            <a:r>
              <a:rPr lang="en-US" dirty="0">
                <a:effectLst/>
              </a:rPr>
              <a:t>Children learn by watching you, so it's important to model healthy eating behaviors. Show them that you enjoy eating a variety of foods—especially fruits, vegetables, and healthy proteins. Make mealtimes enjoyable and relaxed and avoid labeling foods as "good" or "bad." Your positive attitude toward food will encourage them to adopt similar habits.</a:t>
            </a:r>
          </a:p>
          <a:p>
            <a:pPr marL="342900" lvl="0" indent="-342900">
              <a:spcAft>
                <a:spcPts val="0"/>
              </a:spcAft>
              <a:buSzPts val="1000"/>
              <a:buFont typeface="Symbol" panose="05050102010706020507" pitchFamily="18" charset="2"/>
              <a:buChar char=""/>
              <a:tabLst>
                <a:tab pos="457200" algn="l"/>
              </a:tabLst>
            </a:pPr>
            <a:r>
              <a:rPr lang="en-US" b="1" dirty="0">
                <a:effectLst/>
              </a:rPr>
              <a:t>Involve Children in Meal Prep:</a:t>
            </a:r>
            <a:br>
              <a:rPr lang="en-US" dirty="0">
                <a:effectLst/>
              </a:rPr>
            </a:br>
            <a:r>
              <a:rPr lang="en-US" dirty="0">
                <a:effectLst/>
              </a:rPr>
              <a:t>Letting kids help in the kitchen can make them feel more connected to the food they are eating. Simple tasks like washing vegetables, stirring ingredients, or assembling their own plates can spark interest in trying new foods. The more they feel involved, the more likely they are to want to try what they helped prepare.</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lang="en-US" b="1" dirty="0">
                <a:effectLst/>
              </a:rPr>
              <a:t>Stay Calm and keep trying:</a:t>
            </a:r>
            <a:br>
              <a:rPr lang="en-US" dirty="0">
                <a:effectLst/>
              </a:rPr>
            </a:br>
            <a:r>
              <a:rPr lang="en-US" dirty="0">
                <a:effectLst/>
              </a:rPr>
              <a:t>It’s important to remain patient. Children may not like a new food the first few times they try it (or the first 15 times!), but don’t give up. Continue offering the food in different ways or at different meals, without pressure.</a:t>
            </a:r>
          </a:p>
          <a:p>
            <a:pPr marL="342900" lvl="0" indent="-342900">
              <a:spcAft>
                <a:spcPts val="0"/>
              </a:spcAft>
              <a:buSzPts val="1000"/>
              <a:buFont typeface="Symbol" panose="05050102010706020507" pitchFamily="18" charset="2"/>
              <a:buChar char=""/>
              <a:tabLst>
                <a:tab pos="457200" algn="l"/>
              </a:tabLst>
            </a:pPr>
            <a:endParaRPr lang="en-US" dirty="0">
              <a:effectLst/>
            </a:endParaRPr>
          </a:p>
          <a:p>
            <a:pPr marL="0" marR="0"/>
            <a:r>
              <a:rPr lang="en-US" sz="1800" dirty="0">
                <a:effectLst/>
                <a:ea typeface="Calibri" panose="020F0502020204030204" pitchFamily="34" charset="0"/>
              </a:rPr>
              <a:t>SAY: By being patient, modeling good habits, and involving your children in the food process, you can help them develop a healthy and positive relationship with food.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 typeface="+mj-lt"/>
              <a:buNone/>
              <a:tabLst>
                <a:tab pos="457200" algn="l"/>
              </a:tabLst>
              <a:defRPr/>
            </a:pPr>
            <a:r>
              <a:rPr lang="en-US" sz="1800" dirty="0">
                <a:effectLst/>
                <a:ea typeface="Calibri" panose="020F0502020204030204" pitchFamily="34" charset="0"/>
              </a:rPr>
              <a:t>SAY: Creating a positive mealtime environment is key to helping picky eaters feel more comfortable and open to trying new foods. Let’s look at some ways to set the stage for successful mealtimes:</a:t>
            </a:r>
          </a:p>
          <a:p>
            <a:pPr marL="0" lvl="0" indent="0">
              <a:spcAft>
                <a:spcPts val="0"/>
              </a:spcAft>
              <a:buFont typeface="+mj-lt"/>
              <a:buNone/>
              <a:tabLst>
                <a:tab pos="457200" algn="l"/>
              </a:tabLst>
            </a:pPr>
            <a:endParaRPr lang="en-US" b="1" dirty="0">
              <a:effectLst/>
            </a:endParaRPr>
          </a:p>
          <a:p>
            <a:pPr marL="0" lvl="0" indent="0">
              <a:spcAft>
                <a:spcPts val="0"/>
              </a:spcAft>
              <a:buFont typeface="+mj-lt"/>
              <a:buNone/>
              <a:tabLst>
                <a:tab pos="457200" algn="l"/>
              </a:tabLst>
            </a:pPr>
            <a:r>
              <a:rPr lang="en-US" b="0" dirty="0">
                <a:effectLst/>
              </a:rPr>
              <a:t>SAY:</a:t>
            </a:r>
          </a:p>
          <a:p>
            <a:pPr marL="171450" lvl="0" indent="-171450">
              <a:spcAft>
                <a:spcPts val="0"/>
              </a:spcAft>
              <a:buFont typeface="Arial" panose="020B0604020202020204" pitchFamily="34" charset="0"/>
              <a:buChar char="•"/>
              <a:tabLst>
                <a:tab pos="457200" algn="l"/>
              </a:tabLst>
            </a:pPr>
            <a:r>
              <a:rPr lang="en-US" b="1" dirty="0">
                <a:effectLst/>
              </a:rPr>
              <a:t>Strengthen bonds and build connections</a:t>
            </a:r>
          </a:p>
          <a:p>
            <a:pPr marL="171450" lvl="0" indent="-171450">
              <a:spcAft>
                <a:spcPts val="0"/>
              </a:spcAft>
              <a:buFont typeface="Arial" panose="020B0604020202020204" pitchFamily="34" charset="0"/>
              <a:buChar char="•"/>
              <a:tabLst>
                <a:tab pos="457200" algn="l"/>
              </a:tabLst>
            </a:pPr>
            <a:r>
              <a:rPr lang="en-US" dirty="0">
                <a:effectLst/>
              </a:rPr>
              <a:t>: One of the best things you can do is to sit down together as a family. This not only gives your child the chance to model positive eating behaviors, but it also strengthens family bonds. Eating together can turn mealtimes into an enjoyable, social experience that your child looks forward to.</a:t>
            </a:r>
          </a:p>
          <a:p>
            <a:pPr marL="171450" lvl="0" indent="-171450">
              <a:spcAft>
                <a:spcPts val="0"/>
              </a:spcAft>
              <a:buFont typeface="Arial" panose="020B0604020202020204" pitchFamily="34" charset="0"/>
              <a:buChar char="•"/>
              <a:tabLst>
                <a:tab pos="457200" algn="l"/>
              </a:tabLst>
            </a:pPr>
            <a:r>
              <a:rPr lang="en-US" b="1" dirty="0">
                <a:effectLst/>
              </a:rPr>
              <a:t>Focus on eating</a:t>
            </a:r>
          </a:p>
          <a:p>
            <a:pPr marL="171450" lvl="0" indent="-171450">
              <a:spcAft>
                <a:spcPts val="0"/>
              </a:spcAft>
              <a:buFont typeface="Arial" panose="020B0604020202020204" pitchFamily="34" charset="0"/>
              <a:buChar char="•"/>
              <a:tabLst>
                <a:tab pos="457200" algn="l"/>
              </a:tabLst>
            </a:pPr>
            <a:r>
              <a:rPr lang="en-US" dirty="0">
                <a:effectLst/>
              </a:rPr>
              <a:t>Try to limit distractions during mealtime. This means turning off the TV, putting away toys, and avoiding phones or other electronic devices at the table. This helps your child focus on eating and signals that mealtime is important and not something to rush through or ignore.</a:t>
            </a:r>
          </a:p>
          <a:p>
            <a:pPr marL="171450" lvl="0" indent="-171450">
              <a:spcAft>
                <a:spcPts val="0"/>
              </a:spcAft>
              <a:buFont typeface="Arial" panose="020B0604020202020204" pitchFamily="34" charset="0"/>
              <a:buChar char="•"/>
              <a:tabLst>
                <a:tab pos="457200" algn="l"/>
              </a:tabLst>
            </a:pPr>
            <a:r>
              <a:rPr lang="en-US" b="1" dirty="0">
                <a:effectLst/>
              </a:rPr>
              <a:t>Be positive</a:t>
            </a:r>
            <a:r>
              <a:rPr lang="en-US" dirty="0">
                <a:effectLst/>
              </a:rPr>
              <a:t>: </a:t>
            </a:r>
          </a:p>
          <a:p>
            <a:pPr marL="171450" lvl="0" indent="-171450">
              <a:spcAft>
                <a:spcPts val="0"/>
              </a:spcAft>
              <a:buFont typeface="Arial" panose="020B0604020202020204" pitchFamily="34" charset="0"/>
              <a:buChar char="•"/>
              <a:tabLst>
                <a:tab pos="457200" algn="l"/>
              </a:tabLst>
            </a:pPr>
            <a:r>
              <a:rPr lang="en-US" dirty="0">
                <a:effectLst/>
              </a:rPr>
              <a:t>How we talk about food matters. Instead of pressuring your child to eat, try using positive and encouraging phrases. For example, "I’m glad you’re trying this" or "You don’t have to eat all of it, but let’s see if you like it." Positive language helps create a relaxed atmosphere where your child doesn’t feel forced or anxious about food.</a:t>
            </a:r>
          </a:p>
          <a:p>
            <a:pPr marL="171450" lvl="0" indent="-171450">
              <a:spcAft>
                <a:spcPts val="0"/>
              </a:spcAft>
              <a:buFont typeface="Arial" panose="020B0604020202020204" pitchFamily="34" charset="0"/>
              <a:buChar char="•"/>
              <a:tabLst>
                <a:tab pos="457200" algn="l"/>
              </a:tabLst>
            </a:pPr>
            <a:r>
              <a:rPr lang="en-US" b="1" dirty="0"/>
              <a:t>Offer praise for trying/eating foods</a:t>
            </a:r>
          </a:p>
          <a:p>
            <a:pPr marL="171450" lvl="0" indent="-171450">
              <a:spcAft>
                <a:spcPts val="0"/>
              </a:spcAft>
              <a:buFont typeface="Arial" panose="020B0604020202020204" pitchFamily="34" charset="0"/>
              <a:buChar char="•"/>
              <a:tabLst>
                <a:tab pos="457200" algn="l"/>
              </a:tabLst>
            </a:pPr>
            <a:r>
              <a:rPr lang="en-US" dirty="0"/>
              <a:t>If they try a new food or finish their meal, praise them with specific feedback like "great job trying the broccoli." Celebrating these moments builds their confidence and encourages them to keep making progress.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SAY: In the next slide we will share some common pitfalls to avoid when dealing with picky eaters. While it can be frustrating, how we respond to picky eating can influence how children feel about food in the long run.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SAY: Let’s think about some things that might work better when it comes to feeding picky eaters. Instead of forcing your child to eat let them decide how much they want.</a:t>
            </a:r>
          </a:p>
          <a:p>
            <a:r>
              <a:rPr lang="en-US" dirty="0"/>
              <a:t>SAY: This gives them some control and can help them feel more comfortable with food.</a:t>
            </a:r>
          </a:p>
          <a:p>
            <a:r>
              <a:rPr lang="en-US" dirty="0"/>
              <a:t>SAY: </a:t>
            </a:r>
            <a:r>
              <a:rPr lang="en-US" sz="1800" dirty="0">
                <a:effectLst/>
                <a:ea typeface="Times New Roman" panose="02020603050405020304" pitchFamily="18" charset="0"/>
              </a:rPr>
              <a:t>Instead of begging or making deals, stay calm and try eating with them. This shows that mealtime is a positive time for everyone. </a:t>
            </a:r>
          </a:p>
          <a:p>
            <a:r>
              <a:rPr lang="en-US" sz="1800" dirty="0">
                <a:effectLst/>
                <a:ea typeface="Times New Roman" panose="02020603050405020304" pitchFamily="18" charset="0"/>
              </a:rPr>
              <a:t>SAY: Instead of using meal replacement drinks or snacks all the time, try offering regular meals and snacks at consistent times to build healthy eating habits.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Times New Roman" panose="02020603050405020304" pitchFamily="18" charset="0"/>
              </a:rPr>
              <a:t>SAY: And instead of using food as a reward, try celebrating your child’s successes in other ways, like giving them praise or extra playtime. These small changes can make a big difference in creating a more positive eating experience for both you and your child</a:t>
            </a:r>
            <a:endParaRPr lang="en-US" sz="1800" dirty="0">
              <a:effectLst/>
              <a:ea typeface="Calibri" panose="020F0502020204030204" pitchFamily="34" charset="0"/>
            </a:endParaRPr>
          </a:p>
          <a:p>
            <a:endParaRPr lang="en-US" sz="1800" dirty="0">
              <a:effectLs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512155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(read the example then ask the group):</a:t>
            </a:r>
          </a:p>
          <a:p>
            <a:endParaRPr lang="en-US" dirty="0"/>
          </a:p>
          <a:p>
            <a:r>
              <a:rPr lang="en-US" dirty="0"/>
              <a:t>SAY: Can you think of any alternative strategies the parent could use in this situation?</a:t>
            </a:r>
          </a:p>
          <a:p>
            <a:endParaRPr lang="en-US" dirty="0"/>
          </a:p>
          <a:p>
            <a:r>
              <a:rPr lang="en-US" dirty="0"/>
              <a:t>SAY: What approaches could help encourage the child to eat without resorting to negotiations?</a:t>
            </a:r>
          </a:p>
          <a:p>
            <a:endParaRPr lang="en-US" dirty="0"/>
          </a:p>
          <a:p>
            <a:r>
              <a:rPr lang="en-US" dirty="0"/>
              <a:t>SAY: What are some possible consequences of offering dessert as a reward?</a:t>
            </a:r>
          </a:p>
          <a:p>
            <a:endParaRPr lang="en-US" dirty="0"/>
          </a:p>
          <a:p>
            <a:r>
              <a:rPr lang="en-US" dirty="0"/>
              <a:t>SAY: Have you ever experienced a similar situation? How did you handle it and what was the outcome?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SAY: Let’s talk about the ideas we shared today. We would like to hear from you. </a:t>
            </a:r>
          </a:p>
          <a:p>
            <a:r>
              <a:rPr lang="en-US" dirty="0"/>
              <a:t>SAY: Have you tried any of the ideas presented today?</a:t>
            </a:r>
          </a:p>
          <a:p>
            <a:r>
              <a:rPr lang="en-US" dirty="0"/>
              <a:t>SAY: If yes what worked for you and what didn’t?</a:t>
            </a:r>
          </a:p>
          <a:p>
            <a:r>
              <a:rPr lang="en-US" dirty="0"/>
              <a:t>SAY: Were there any ideas you found helpful?</a:t>
            </a:r>
          </a:p>
          <a:p>
            <a:r>
              <a:rPr lang="en-US" dirty="0"/>
              <a:t>SAY: Or if you haven’t tried them yet, is there one new idea you might like to try?</a:t>
            </a:r>
          </a:p>
          <a:p>
            <a:r>
              <a:rPr lang="en-US" dirty="0"/>
              <a:t>SAY: What other ideas do you think could help your child try new foods and be more open to different meals?</a:t>
            </a:r>
          </a:p>
          <a:p>
            <a:r>
              <a:rPr lang="en-US" dirty="0"/>
              <a:t>SAY: Thank you all for sharing your experiences. This is a great way to support one another in finding what works best for each of us.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a:r>
              <a:rPr lang="en-US" sz="1800" dirty="0">
                <a:effectLst/>
                <a:ea typeface="Calibri" panose="020F0502020204030204" pitchFamily="34" charset="0"/>
              </a:rPr>
              <a:t>SAY: Let’s quickly review what we’ve talked about with picky eaters.</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ea typeface="Times New Roman" panose="02020603050405020304" pitchFamily="18" charset="0"/>
              </a:rPr>
              <a:t>First, picky eating can be caused by many things. Some kids are more aware of how foods taste, feel, smell, or look, and this sensitivity can make them hesitant to try new foods.</a:t>
            </a:r>
            <a:endParaRPr lang="en-US" sz="18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ea typeface="Times New Roman" panose="02020603050405020304" pitchFamily="18" charset="0"/>
              </a:rPr>
              <a:t>A negative experience with a food, like choking or getting sick, can also cause kids to avoid it.</a:t>
            </a:r>
            <a:endParaRPr lang="en-US" sz="18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ea typeface="Times New Roman" panose="02020603050405020304" pitchFamily="18" charset="0"/>
              </a:rPr>
              <a:t>Picky eating is also a normal part of growth and development. Kids go through phases as they learn to explore and trust new foods.</a:t>
            </a:r>
            <a:endParaRPr lang="en-US" sz="18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ea typeface="Times New Roman" panose="02020603050405020304" pitchFamily="18" charset="0"/>
              </a:rPr>
              <a:t>Other factors, like a lack of routine or familiarity with foods, or stress in the home, can also play a role.</a:t>
            </a:r>
            <a:endParaRPr lang="en-US" sz="1800" dirty="0">
              <a:effectLst/>
              <a:ea typeface="Calibri" panose="020F0502020204030204" pitchFamily="34" charset="0"/>
            </a:endParaRPr>
          </a:p>
          <a:p>
            <a:pPr marL="0" marR="0"/>
            <a:endParaRPr lang="en-US" sz="1800" dirty="0">
              <a:effectLst/>
              <a:ea typeface="Calibri" panose="020F0502020204030204" pitchFamily="34" charset="0"/>
            </a:endParaRPr>
          </a:p>
          <a:p>
            <a:pPr marL="0" marR="0"/>
            <a:r>
              <a:rPr lang="en-US" sz="1800" dirty="0">
                <a:effectLst/>
                <a:ea typeface="Calibri" panose="020F0502020204030204" pitchFamily="34" charset="0"/>
              </a:rPr>
              <a:t>SAY: What’s important is how you handle it. Be a good role model—your child is watching how you eat and react to foods.</a:t>
            </a:r>
            <a:br>
              <a:rPr lang="en-US" sz="1800" dirty="0">
                <a:effectLst/>
                <a:ea typeface="Calibri" panose="020F0502020204030204" pitchFamily="34" charset="0"/>
              </a:rPr>
            </a:br>
            <a:r>
              <a:rPr lang="en-US" sz="1800" dirty="0">
                <a:effectLst/>
                <a:ea typeface="Calibri" panose="020F0502020204030204" pitchFamily="34" charset="0"/>
              </a:rPr>
              <a:t>And remember, mealtimes should be about family and fun. Keep the focus on spending time together rather than on who is eating what. Over time, your child will feel more comfortable trying new foods when meals are calm and positive.</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731811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(Ask the group to share their thoughts in the chat or unmute)</a:t>
            </a:r>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77943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a:r>
              <a:rPr lang="en-US" dirty="0"/>
              <a:t>SAY: Before we go wanted to share </a:t>
            </a:r>
            <a:r>
              <a:rPr lang="en-US" sz="1800" dirty="0">
                <a:effectLst/>
                <a:ea typeface="Calibri" panose="020F0502020204030204" pitchFamily="34" charset="0"/>
              </a:rPr>
              <a:t>a simple and nutritious recipe that can be a great addition to your family meals: </a:t>
            </a:r>
            <a:r>
              <a:rPr lang="en-US" sz="1800" b="1" dirty="0">
                <a:effectLst/>
                <a:ea typeface="Calibri" panose="020F0502020204030204" pitchFamily="34" charset="0"/>
              </a:rPr>
              <a:t>Black Bean and Couscous</a:t>
            </a:r>
            <a:r>
              <a:rPr lang="en-US" sz="1800" dirty="0">
                <a:effectLst/>
                <a:ea typeface="Calibri" panose="020F0502020204030204" pitchFamily="34" charset="0"/>
              </a:rPr>
              <a:t>.</a:t>
            </a:r>
          </a:p>
          <a:p>
            <a:pPr marL="0" marR="0"/>
            <a:endParaRPr lang="en-US" sz="1800" dirty="0">
              <a:effectLst/>
              <a:ea typeface="Calibri" panose="020F0502020204030204" pitchFamily="34" charset="0"/>
            </a:endParaRPr>
          </a:p>
          <a:p>
            <a:pPr marL="0" marR="0"/>
            <a:r>
              <a:rPr lang="en-US" sz="1800" dirty="0">
                <a:effectLst/>
                <a:ea typeface="Calibri" panose="020F0502020204030204" pitchFamily="34" charset="0"/>
              </a:rPr>
              <a:t>SAY: This dish is a great way to introduce your child to new flavors and textures in a low-pressure, enjoyable way. It’s quick to prepare, full of fiber and protein, and easily customizable to suit your child’s taste preferences. You can add in different veggies or spices depending on what your child likes, making it a versatile option for a balanced meal.</a:t>
            </a:r>
          </a:p>
          <a:p>
            <a:pPr marL="0" marR="0"/>
            <a:endParaRPr lang="en-US" sz="1800" dirty="0">
              <a:effectLst/>
              <a:ea typeface="Calibri" panose="020F0502020204030204" pitchFamily="34" charset="0"/>
            </a:endParaRPr>
          </a:p>
          <a:p>
            <a:pPr marL="0" marR="0"/>
            <a:r>
              <a:rPr lang="en-US" sz="1800" dirty="0">
                <a:effectLst/>
                <a:ea typeface="Calibri" panose="020F0502020204030204" pitchFamily="34" charset="0"/>
              </a:rPr>
              <a:t>SAY: When serving, try to keep the presentation simple and fun—maybe shape it into a little ‘mound’ or serve it in a colorful bowl to catch your child’s interest. The key is to keep mealtime relaxed and let them explore new foods at their own pace. Enjoy!</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63560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SAY: Thank you so much for joining us today! We hope you found the information helpful and that you feel more confident in supporting your child’s healthy eating habits Remember picky eating is a normal phase and with patience, flexibility and a few key strategies you can make mealtime more enjoyable for everyone.</a:t>
            </a:r>
          </a:p>
          <a:p>
            <a:endParaRPr lang="en-US" dirty="0"/>
          </a:p>
          <a:p>
            <a:r>
              <a:rPr lang="en-US" dirty="0"/>
              <a:t>SAY: Also for more resources and helpful information be sure to check out the WIC Works website. It has a variety of tools, recipes and tips to support you in your journey.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1889792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SAY: Today we will focus on 3 key objectives:</a:t>
            </a:r>
          </a:p>
          <a:p>
            <a:pPr marL="228600" indent="-228600">
              <a:buFont typeface="+mj-lt"/>
              <a:buAutoNum type="arabicPeriod"/>
            </a:pPr>
            <a:r>
              <a:rPr lang="en-US" dirty="0"/>
              <a:t>Identifying the underlying causes of picky eating</a:t>
            </a:r>
          </a:p>
          <a:p>
            <a:pPr marL="228600" indent="-228600">
              <a:buFont typeface="+mj-lt"/>
              <a:buAutoNum type="arabicPeriod"/>
            </a:pPr>
            <a:r>
              <a:rPr lang="en-US" dirty="0"/>
              <a:t>Build practical skills using real life mealtime scenarios and </a:t>
            </a:r>
          </a:p>
          <a:p>
            <a:pPr marL="228600" indent="-228600">
              <a:buFont typeface="+mj-lt"/>
              <a:buAutoNum type="arabicPeriod"/>
            </a:pPr>
            <a:r>
              <a:rPr lang="en-US" dirty="0"/>
              <a:t>Learning effective strategies to introduce new foods to better manage everyday situations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1" dirty="0"/>
              <a:t>GUIDANCE: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This is an optional activity so may not be included in all presentations.</a:t>
            </a:r>
          </a:p>
          <a:p>
            <a:pPr marL="228600" indent="-228600">
              <a:buFont typeface="+mj-lt"/>
              <a:buAutoNum type="arabicPeriod"/>
            </a:pPr>
            <a:r>
              <a:rPr lang="en-US" b="1" dirty="0"/>
              <a:t>Be sure to follow USDA Food Safety Guidelines if you decide to include this activity as part of the presentation.</a:t>
            </a:r>
          </a:p>
          <a:p>
            <a:pPr marL="228600" indent="-228600">
              <a:buFont typeface="+mj-lt"/>
              <a:buAutoNum type="arabicPeriod"/>
            </a:pPr>
            <a:r>
              <a:rPr lang="en-US" b="1" dirty="0"/>
              <a:t>Suggest having a variety of foods with different textures and colors (</a:t>
            </a:r>
            <a:r>
              <a:rPr lang="en-US" b="1" dirty="0" err="1"/>
              <a:t>e.g</a:t>
            </a:r>
            <a:r>
              <a:rPr lang="en-US" b="1" dirty="0"/>
              <a:t> fruits, veggies, whole grains, proteins) to keep the tasting exciting</a:t>
            </a:r>
          </a:p>
          <a:p>
            <a:pPr marL="228600" indent="-228600">
              <a:buFont typeface="+mj-lt"/>
              <a:buAutoNum type="arabicPeriod"/>
            </a:pPr>
            <a:r>
              <a:rPr lang="en-US" b="1" dirty="0"/>
              <a:t>Let participants choose what they would like to try to promote a sense of control.</a:t>
            </a:r>
          </a:p>
          <a:p>
            <a:pPr marL="228600" indent="-228600">
              <a:buFont typeface="+mj-lt"/>
              <a:buAutoNum type="arabicPeriod"/>
            </a:pPr>
            <a:r>
              <a:rPr lang="en-US" b="1" dirty="0"/>
              <a:t>The goal is to help participants and their families feel comfortable trying new foods and exploring different flavors in a positive environment.</a:t>
            </a:r>
          </a:p>
          <a:p>
            <a:endParaRPr lang="en-US" dirty="0"/>
          </a:p>
          <a:p>
            <a:pPr marL="0" marR="0"/>
            <a:r>
              <a:rPr lang="en-US" sz="1800" dirty="0">
                <a:effectLst/>
                <a:ea typeface="Calibri" panose="020F0502020204030204" pitchFamily="34" charset="0"/>
              </a:rPr>
              <a:t>SAY: Let’s switch things up a bit and take a hands-on approach with a fun food tasting activity! This is a great chance to try out some new, kid-friendly foods that you can easily incorporate into your meals at home.</a:t>
            </a:r>
          </a:p>
          <a:p>
            <a:pPr marL="0" marR="0"/>
            <a:endParaRPr lang="en-US" sz="1800" dirty="0">
              <a:effectLst/>
              <a:ea typeface="Calibri" panose="020F0502020204030204" pitchFamily="34" charset="0"/>
            </a:endParaRPr>
          </a:p>
          <a:p>
            <a:pPr marL="0" marR="0"/>
            <a:r>
              <a:rPr lang="en-US" sz="1800" dirty="0">
                <a:effectLst/>
                <a:ea typeface="Calibri" panose="020F0502020204030204" pitchFamily="34" charset="0"/>
              </a:rPr>
              <a:t>SAY: Here’s how the tasting will work:</a:t>
            </a:r>
          </a:p>
          <a:p>
            <a:pPr marL="800100" marR="0" lvl="1" indent="-342900">
              <a:spcBef>
                <a:spcPts val="0"/>
              </a:spcBef>
              <a:spcAft>
                <a:spcPts val="0"/>
              </a:spcAft>
              <a:buFont typeface="+mj-lt"/>
              <a:buAutoNum type="arabicPeriod"/>
              <a:tabLst>
                <a:tab pos="457200" algn="l"/>
              </a:tabLst>
            </a:pPr>
            <a:r>
              <a:rPr lang="en-US" sz="1800" dirty="0">
                <a:effectLst/>
                <a:ea typeface="Times New Roman" panose="02020603050405020304" pitchFamily="18" charset="0"/>
              </a:rPr>
              <a:t>You’ll sample a variety of foods that are not only nutritious but also great options for your family. We’ve selected foods that can help introduce new flavors, textures, and ideas into your meals at home.</a:t>
            </a:r>
            <a:endParaRPr lang="en-US" sz="1800" dirty="0">
              <a:effectLst/>
              <a:ea typeface="Calibri" panose="020F0502020204030204" pitchFamily="34" charset="0"/>
            </a:endParaRPr>
          </a:p>
          <a:p>
            <a:pPr marL="800100" marR="0" lvl="1" indent="-342900">
              <a:spcBef>
                <a:spcPts val="0"/>
              </a:spcBef>
              <a:spcAft>
                <a:spcPts val="0"/>
              </a:spcAft>
              <a:buFont typeface="+mj-lt"/>
              <a:buAutoNum type="arabicPeriod"/>
              <a:tabLst>
                <a:tab pos="457200" algn="l"/>
              </a:tabLst>
            </a:pPr>
            <a:r>
              <a:rPr lang="en-US" sz="1800" dirty="0">
                <a:effectLst/>
                <a:ea typeface="Times New Roman" panose="02020603050405020304" pitchFamily="18" charset="0"/>
              </a:rPr>
              <a:t>Take your time to explore the different tastes and see what you like. Remember, this activity is all about discovering new foods and enjoying the process of trying something different.</a:t>
            </a:r>
            <a:endParaRPr lang="en-US" sz="1800" dirty="0">
              <a:effectLst/>
              <a:ea typeface="Calibri" panose="020F0502020204030204" pitchFamily="34" charset="0"/>
            </a:endParaRPr>
          </a:p>
          <a:p>
            <a:pPr marL="800100" marR="0" lvl="1" indent="-342900">
              <a:spcBef>
                <a:spcPts val="0"/>
              </a:spcBef>
              <a:spcAft>
                <a:spcPts val="0"/>
              </a:spcAft>
              <a:buFont typeface="+mj-lt"/>
              <a:buAutoNum type="arabicPeriod"/>
              <a:tabLst>
                <a:tab pos="457200" algn="l"/>
              </a:tabLst>
            </a:pPr>
            <a:r>
              <a:rPr lang="en-US" sz="1800" dirty="0">
                <a:effectLst/>
                <a:ea typeface="Times New Roman" panose="02020603050405020304" pitchFamily="18" charset="0"/>
              </a:rPr>
              <a:t>After the tasting, feel free to share your thoughts or ask any questions. We’re here to discuss how these foods might work in your meal planning and what tips you can use to make them more appealing to your child.</a:t>
            </a:r>
            <a:endParaRPr lang="en-US" sz="1800" dirty="0">
              <a:effectLst/>
              <a:ea typeface="Calibri" panose="020F0502020204030204" pitchFamily="34" charset="0"/>
            </a:endParaRPr>
          </a:p>
          <a:p>
            <a:pPr marL="0" marR="0"/>
            <a:endParaRPr lang="en-US" sz="1800" dirty="0">
              <a:effectLst/>
              <a:ea typeface="Calibri" panose="020F0502020204030204" pitchFamily="34" charset="0"/>
            </a:endParaRPr>
          </a:p>
          <a:p>
            <a:pPr marL="0" marR="0"/>
            <a:r>
              <a:rPr lang="en-US" sz="1800" dirty="0">
                <a:effectLst/>
                <a:ea typeface="Calibri" panose="020F0502020204030204" pitchFamily="34" charset="0"/>
              </a:rPr>
              <a:t>SAY: The goal of this tasting is to introduce new, healthy foods in a relaxed, no-pressure way. You might even find a new favorite that works well for your family! Just keep in mind that the more often you expose your child to different foods, the more likely they are to try and enjoy them</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3063749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SAY: Picky eating can look differently for each child. Some might refuse entire meals while others might reject specific foods. Children may have days when they eat everything and days when they refuse everything. The more you understand these behaviors the better equipped you will be to address them effectively.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SAY: Picky eating is when a child is very choosy about the foods they eat. Many picky eaters:</a:t>
            </a:r>
          </a:p>
          <a:p>
            <a:endParaRPr kumimoji="0" lang="en-US" sz="1200" b="0" i="0" u="none" strike="noStrike" kern="1200" cap="none" spc="141" normalizeH="0" baseline="0" noProof="0" dirty="0">
              <a:ln>
                <a:noFill/>
              </a:ln>
              <a:solidFill>
                <a:srgbClr val="2D2119"/>
              </a:solidFill>
              <a:effectLst/>
              <a:uLnTx/>
              <a:uFillTx/>
              <a:ea typeface="Arimo"/>
              <a:cs typeface="Arial" panose="020B0604020202020204" pitchFamily="34" charset="0"/>
              <a:sym typeface="Arimo"/>
            </a:endParaRPr>
          </a:p>
          <a:p>
            <a:r>
              <a:rPr kumimoji="0" lang="en-US" sz="1200" b="0" i="0" u="none" strike="noStrike" kern="1200" cap="none" spc="141" normalizeH="0" baseline="0" noProof="0" dirty="0">
                <a:ln>
                  <a:noFill/>
                </a:ln>
                <a:solidFill>
                  <a:srgbClr val="2D2119"/>
                </a:solidFill>
                <a:effectLst/>
                <a:uLnTx/>
                <a:uFillTx/>
                <a:ea typeface="Arimo"/>
                <a:cs typeface="Arial" panose="020B0604020202020204" pitchFamily="34" charset="0"/>
                <a:sym typeface="Arimo"/>
              </a:rPr>
              <a:t>SAY: Often refuse certain foods or eat only a small number of foods. Some children may only want to eat a few favorite foods and say “no” to many others.</a:t>
            </a:r>
          </a:p>
          <a:p>
            <a:endParaRPr kumimoji="0" lang="en-US" sz="1200" b="0" i="0" u="none" strike="noStrike" kern="1200" cap="none" spc="141" normalizeH="0" baseline="0" noProof="0" dirty="0">
              <a:ln>
                <a:noFill/>
              </a:ln>
              <a:solidFill>
                <a:srgbClr val="2D2119"/>
              </a:solidFill>
              <a:effectLst/>
              <a:uLnTx/>
              <a:uFillTx/>
              <a:ea typeface="Arimo"/>
              <a:cs typeface="Arial" panose="020B0604020202020204" pitchFamily="34" charset="0"/>
              <a:sym typeface="Arimo"/>
            </a:endParaRPr>
          </a:p>
          <a:p>
            <a:r>
              <a:rPr kumimoji="0" lang="en-US" sz="1200" b="0" i="0" u="none" strike="noStrike" kern="1200" cap="none" spc="141" normalizeH="0" baseline="0" noProof="0" dirty="0">
                <a:ln>
                  <a:noFill/>
                </a:ln>
                <a:solidFill>
                  <a:srgbClr val="2D2119"/>
                </a:solidFill>
                <a:effectLst/>
                <a:uLnTx/>
                <a:uFillTx/>
                <a:ea typeface="Arimo"/>
                <a:cs typeface="Arial" panose="020B0604020202020204" pitchFamily="34" charset="0"/>
                <a:sym typeface="Arimo"/>
              </a:rPr>
              <a:t>SAY: They have strong likes and dislikes about food. They may love one food one day and refuse to eat it the next.</a:t>
            </a:r>
          </a:p>
          <a:p>
            <a:r>
              <a:rPr kumimoji="0" lang="en-US" sz="1200" b="0" i="0" u="none" strike="noStrike" kern="1200" cap="none" spc="141" normalizeH="0" baseline="0" noProof="0" dirty="0">
                <a:ln>
                  <a:noFill/>
                </a:ln>
                <a:solidFill>
                  <a:srgbClr val="2D2119"/>
                </a:solidFill>
                <a:effectLst/>
                <a:uLnTx/>
                <a:uFillTx/>
                <a:ea typeface="Arimo"/>
                <a:cs typeface="Arial" panose="020B0604020202020204" pitchFamily="34" charset="0"/>
                <a:sym typeface="Arimo"/>
              </a:rPr>
              <a:t>SAY: They usually do not want to try new foods. New foods can seem scary. Some children need to see and taste a food many times before they feel comfortable trying it.</a:t>
            </a:r>
          </a:p>
          <a:p>
            <a:endParaRPr kumimoji="0" lang="en-US" sz="1200" b="0" i="0" u="none" strike="noStrike" kern="1200" cap="none" spc="141" normalizeH="0" baseline="0" noProof="0" dirty="0">
              <a:ln>
                <a:noFill/>
              </a:ln>
              <a:solidFill>
                <a:srgbClr val="2D2119"/>
              </a:solidFill>
              <a:effectLst/>
              <a:uLnTx/>
              <a:uFillTx/>
              <a:ea typeface="Arimo"/>
              <a:cs typeface="Arial" panose="020B0604020202020204" pitchFamily="34" charset="0"/>
              <a:sym typeface="Arimo"/>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r>
              <a:rPr lang="en-US" sz="1800" dirty="0">
                <a:effectLst/>
                <a:ea typeface="Calibri" panose="020F0502020204030204" pitchFamily="34" charset="0"/>
              </a:rPr>
              <a:t>SAY: There are many reasons why your child might be a picky eater:</a:t>
            </a:r>
          </a:p>
          <a:p>
            <a:pPr marL="342900" lvl="0" indent="-342900">
              <a:spcAft>
                <a:spcPts val="0"/>
              </a:spcAft>
              <a:buSzPts val="1000"/>
              <a:buFont typeface="Symbol" panose="05050102010706020507" pitchFamily="18" charset="2"/>
              <a:buChar char=""/>
              <a:tabLst>
                <a:tab pos="457200" algn="l"/>
              </a:tabLst>
            </a:pPr>
            <a:r>
              <a:rPr lang="en-US" b="1" dirty="0">
                <a:effectLst/>
              </a:rPr>
              <a:t>Very Aware How Food looks, tastes and feels:</a:t>
            </a:r>
            <a:r>
              <a:rPr lang="en-US" dirty="0">
                <a:effectLst/>
              </a:rPr>
              <a:t> Some kids don’t like how certain foods feel, taste, or smell. For example a food might be too “mushy” or “sticky.” They might not like it based on how it looks such as a strong color or if it is mixed with another food. How the food smells could also affect the chances of them trying it.</a:t>
            </a:r>
          </a:p>
          <a:p>
            <a:pPr marL="342900" lvl="0" indent="-342900">
              <a:spcAft>
                <a:spcPts val="0"/>
              </a:spcAft>
              <a:buSzPts val="1000"/>
              <a:buFont typeface="Symbol" panose="05050102010706020507" pitchFamily="18" charset="2"/>
              <a:buChar char=""/>
              <a:tabLst>
                <a:tab pos="457200" algn="l"/>
              </a:tabLst>
            </a:pPr>
            <a:r>
              <a:rPr lang="en-US" b="1" dirty="0">
                <a:effectLst/>
              </a:rPr>
              <a:t>Bad Experiences:</a:t>
            </a:r>
            <a:r>
              <a:rPr lang="en-US" dirty="0">
                <a:effectLst/>
              </a:rPr>
              <a:t> Or a child may have choked or felt sick after eating a particular food, causing them to be afraid to try that food again.</a:t>
            </a:r>
          </a:p>
          <a:p>
            <a:pPr marL="342900" lvl="0" indent="-342900">
              <a:spcAft>
                <a:spcPts val="0"/>
              </a:spcAft>
              <a:buSzPts val="1000"/>
              <a:buFont typeface="Symbol" panose="05050102010706020507" pitchFamily="18" charset="2"/>
              <a:buChar char=""/>
              <a:tabLst>
                <a:tab pos="457200" algn="l"/>
              </a:tabLst>
            </a:pPr>
            <a:r>
              <a:rPr lang="en-US" b="1" dirty="0">
                <a:effectLst/>
              </a:rPr>
              <a:t>Routines Help:</a:t>
            </a:r>
            <a:r>
              <a:rPr lang="en-US" dirty="0">
                <a:effectLst/>
              </a:rPr>
              <a:t> Kids do better when meals happen at the same time every day. Offering the same kinds of food offers a sense of security which can help kids feel better about eating or trying new foods.</a:t>
            </a:r>
          </a:p>
          <a:p>
            <a:pPr marL="342900" lvl="0" indent="-342900">
              <a:spcAft>
                <a:spcPts val="0"/>
              </a:spcAft>
              <a:buSzPts val="1000"/>
              <a:buFont typeface="Symbol" panose="05050102010706020507" pitchFamily="18" charset="2"/>
              <a:buChar char=""/>
              <a:tabLst>
                <a:tab pos="457200" algn="l"/>
              </a:tabLst>
            </a:pPr>
            <a:r>
              <a:rPr lang="en-US" b="1" dirty="0">
                <a:effectLst/>
              </a:rPr>
              <a:t>Life changes or stressful events</a:t>
            </a:r>
            <a:r>
              <a:rPr lang="en-US" dirty="0">
                <a:effectLst/>
              </a:rPr>
              <a:t>—like moving, family problems, or other things at home—can make kids picky about the foods they eat. They might eat less or refuse foods if they feel upset.</a:t>
            </a:r>
          </a:p>
          <a:p>
            <a:pPr marL="342900" lvl="0" indent="-342900">
              <a:spcAft>
                <a:spcPts val="0"/>
              </a:spcAft>
              <a:buSzPts val="1000"/>
              <a:buFont typeface="Symbol" panose="05050102010706020507" pitchFamily="18" charset="2"/>
              <a:buChar char=""/>
              <a:tabLst>
                <a:tab pos="457200" algn="l"/>
              </a:tabLst>
            </a:pPr>
            <a:r>
              <a:rPr lang="en-US" b="1" dirty="0">
                <a:effectLst/>
              </a:rPr>
              <a:t>Normal Part of Growing Up:</a:t>
            </a:r>
            <a:r>
              <a:rPr lang="en-US" dirty="0">
                <a:effectLst/>
              </a:rPr>
              <a:t> One thing to remember is picky eating is normal growth stage for kids, especially between ages 1 and 5. Many kids don’t want to try new foods during this time, but they usually grow out of it with time and patience.</a:t>
            </a:r>
          </a:p>
          <a:p>
            <a:pPr marL="0" marR="0"/>
            <a:r>
              <a:rPr lang="en-US" sz="1800" dirty="0">
                <a:effectLst/>
                <a:ea typeface="Calibri" panose="020F0502020204030204" pitchFamily="34" charset="0"/>
              </a:rPr>
              <a:t>SAY: Have you noticed changes in your child’s eating as they’ve grown? What have you seen?</a:t>
            </a:r>
          </a:p>
          <a:p>
            <a:pPr marL="342900" lvl="0" indent="-342900">
              <a:spcAft>
                <a:spcPts val="0"/>
              </a:spcAft>
              <a:buSzPts val="1000"/>
              <a:buFont typeface="Symbol" panose="05050102010706020507" pitchFamily="18" charset="2"/>
              <a:buChar char=""/>
              <a:tabLst>
                <a:tab pos="457200" algn="l"/>
              </a:tabLst>
            </a:pPr>
            <a:endParaRPr lang="en-US" dirty="0">
              <a:effectLst/>
            </a:endParaRPr>
          </a:p>
          <a:p>
            <a:pPr marL="0" marR="0"/>
            <a:endParaRPr lang="en-US" sz="1800" dirty="0">
              <a:effectLst/>
              <a:ea typeface="Calibri" panose="020F0502020204030204" pitchFamily="34" charset="0"/>
            </a:endParaRPr>
          </a:p>
          <a:p>
            <a:pPr marL="0" marR="0"/>
            <a:endParaRPr lang="en-US" sz="1800" dirty="0">
              <a:effectLst/>
              <a:ea typeface="Calibri" panose="020F050202020403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SAY: Before we discuss strategies for dealing with picky eaters who can guess how many times it can take for child to accept a new food? </a:t>
            </a:r>
          </a:p>
          <a:p>
            <a:r>
              <a:rPr lang="en-US" i="1" dirty="0"/>
              <a:t>(for remote/virtual class) </a:t>
            </a:r>
            <a:r>
              <a:rPr lang="en-US" dirty="0"/>
              <a:t>SAY: Type your answer in the chat if you think it is A 3 to 5 times, B. 6 to 9 times or C. 10 to 15 times.</a:t>
            </a:r>
          </a:p>
          <a:p>
            <a:endParaRPr lang="en-US" dirty="0"/>
          </a:p>
          <a:p>
            <a:r>
              <a:rPr lang="en-US" i="0" dirty="0"/>
              <a:t>SAY: Raise your hand if you think the answer is A (pause for responses). </a:t>
            </a:r>
            <a:r>
              <a:rPr lang="en-US" i="1" dirty="0"/>
              <a:t>(then click for B to appear)</a:t>
            </a:r>
          </a:p>
          <a:p>
            <a:r>
              <a:rPr lang="en-US" i="0" dirty="0"/>
              <a:t>SAY: Now those who think B raise your hands. </a:t>
            </a:r>
            <a:r>
              <a:rPr lang="en-US" i="1" dirty="0"/>
              <a:t>(then click again for C to appear)</a:t>
            </a:r>
          </a:p>
          <a:p>
            <a:r>
              <a:rPr lang="en-US" i="0" dirty="0"/>
              <a:t>SAY: Ok do the rest of you think the answer is C? Raise your hands.</a:t>
            </a:r>
          </a:p>
          <a:p>
            <a:endParaRPr lang="en-US" dirty="0"/>
          </a:p>
          <a:p>
            <a:r>
              <a:rPr lang="en-US" dirty="0"/>
              <a:t>SAY: Those of you that said C are correct! It can take as many as 10 to 15 times before a child feels comfortable enough to eat a new food. Seeing and experiencing the new food even if they don't try it right away helps children become more comfortable with it over time. So don’t get discouraged if your child doesn’t like something right away – its normal!</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r>
              <a:rPr lang="en-US" sz="1800" dirty="0">
                <a:effectLst/>
                <a:ea typeface="Calibri" panose="020F0502020204030204" pitchFamily="34" charset="0"/>
              </a:rPr>
              <a:t>SAY: Looking at this image, does it look familiar to anyone? Have you ever been in a situation where your child crossed their arms or turned their head when you offered food?"</a:t>
            </a:r>
          </a:p>
          <a:p>
            <a:pPr marL="0" marR="0"/>
            <a:r>
              <a:rPr lang="en-US" sz="1800" dirty="0">
                <a:effectLst/>
                <a:ea typeface="Calibri" panose="020F0502020204030204" pitchFamily="34" charset="0"/>
              </a:rPr>
              <a:t>[Pause to allow participants to share their experiences.]</a:t>
            </a:r>
          </a:p>
          <a:p>
            <a:pPr marL="0" marR="0"/>
            <a:endParaRPr lang="en-US" sz="1800" dirty="0">
              <a:effectLst/>
              <a:ea typeface="Calibri" panose="020F0502020204030204" pitchFamily="34" charset="0"/>
            </a:endParaRPr>
          </a:p>
          <a:p>
            <a:pPr marL="0" marR="0"/>
            <a:r>
              <a:rPr lang="en-US" sz="1800" dirty="0">
                <a:effectLst/>
                <a:ea typeface="Calibri" panose="020F0502020204030204" pitchFamily="34" charset="0"/>
              </a:rPr>
              <a:t>SAY: And how do you usually respond when this happens? Do you try to encourage them to eat, or maybe you just move on to something else?"</a:t>
            </a:r>
          </a:p>
          <a:p>
            <a:pPr marL="0" marR="0"/>
            <a:endParaRPr lang="en-US" sz="1800" dirty="0">
              <a:effectLst/>
              <a:ea typeface="Calibri" panose="020F0502020204030204" pitchFamily="34" charset="0"/>
            </a:endParaRPr>
          </a:p>
          <a:p>
            <a:pPr marL="0" marR="0"/>
            <a:r>
              <a:rPr lang="en-US" sz="1800" dirty="0">
                <a:effectLst/>
                <a:ea typeface="Calibri" panose="020F0502020204030204" pitchFamily="34" charset="0"/>
              </a:rPr>
              <a:t>SAY: What kinds of foods do your kids typically refuse? Are there certain foods they always seem to say ‘no’ to?"</a:t>
            </a:r>
          </a:p>
          <a:p>
            <a:pPr marL="0" marR="0"/>
            <a:r>
              <a:rPr lang="en-US" sz="1800" dirty="0">
                <a:effectLst/>
                <a:ea typeface="Calibri" panose="020F0502020204030204" pitchFamily="34" charset="0"/>
              </a:rPr>
              <a:t>[Encourage a few participants to share.]</a:t>
            </a:r>
          </a:p>
          <a:p>
            <a:pPr marL="0" marR="0"/>
            <a:endParaRPr lang="en-US" sz="1800" dirty="0">
              <a:effectLst/>
              <a:ea typeface="Calibri" panose="020F0502020204030204" pitchFamily="34" charset="0"/>
            </a:endParaRPr>
          </a:p>
          <a:p>
            <a:pPr marL="0" marR="0"/>
            <a:r>
              <a:rPr lang="en-US" sz="1800" dirty="0">
                <a:effectLst/>
                <a:ea typeface="Calibri" panose="020F0502020204030204" pitchFamily="34" charset="0"/>
              </a:rPr>
              <a:t>SAY: Thank you for sharing! It’s important to know that picky eating is common for kids, and many parents go through this. Next, we’ll explore some strategies to make mealtimes less stressful and help kids feel more comfortable trying new foods</a:t>
            </a:r>
          </a:p>
          <a:p>
            <a:pPr marL="0" lvl="0" indent="0">
              <a:buFont typeface="Arial" panose="020B0604020202020204" pitchFamily="34" charset="0"/>
              <a:buNone/>
            </a:pPr>
            <a:endParaRPr lang="en-US" dirty="0"/>
          </a:p>
          <a:p>
            <a:pPr marL="0" lvl="0" indent="0">
              <a:buFont typeface="Arial" panose="020B0604020202020204" pitchFamily="34" charset="0"/>
              <a:buNone/>
            </a:pPr>
            <a:endParaRPr lang="en-US" dirty="0"/>
          </a:p>
          <a:p>
            <a:pPr marL="0" lvl="0" indent="0">
              <a:buFont typeface="Arial" panose="020B0604020202020204" pitchFamily="34" charset="0"/>
              <a:buNone/>
            </a:pPr>
            <a:r>
              <a:rPr lang="en-US" i="1" dirty="0"/>
              <a:t>Note to Trainer: </a:t>
            </a:r>
            <a:r>
              <a:rPr lang="en-US" dirty="0"/>
              <a:t>If none of participants offer examples for discussion, you can use the example below:</a:t>
            </a:r>
          </a:p>
          <a:p>
            <a:pPr marL="457200" lvl="1" indent="0">
              <a:buFont typeface="Arial" panose="020B0604020202020204" pitchFamily="34" charset="0"/>
              <a:buNone/>
            </a:pPr>
            <a:r>
              <a:rPr lang="en-US" dirty="0"/>
              <a:t>3-year- old Enzo refuses to eat anything green including vegetables likes broccoli, spinach, salad and will only eat pasta and chicken nuggets. Mom worries about his nutrition and struggles to find creative ways to incorporate vegetables into his diet without causing mealtime battles.</a:t>
            </a:r>
          </a:p>
          <a:p>
            <a:pPr marL="0" lv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SAY: In the next few slides, we will discuss strategies for promoting good eating behaviors with your own families. </a:t>
            </a:r>
          </a:p>
          <a:p>
            <a:endParaRPr lang="en-US" dirty="0"/>
          </a:p>
          <a:p>
            <a:r>
              <a:rPr lang="en-US" dirty="0"/>
              <a:t>SAY: These include:</a:t>
            </a:r>
          </a:p>
          <a:p>
            <a:pPr marL="171450" indent="-171450">
              <a:buFont typeface="Arial" panose="020B0604020202020204" pitchFamily="34" charset="0"/>
              <a:buChar char="•"/>
            </a:pPr>
            <a:r>
              <a:rPr lang="en-US" dirty="0"/>
              <a:t>the food that we offer and how we offer it</a:t>
            </a:r>
          </a:p>
          <a:p>
            <a:pPr marL="171450" indent="-171450">
              <a:buFont typeface="Arial" panose="020B0604020202020204" pitchFamily="34" charset="0"/>
              <a:buChar char="•"/>
            </a:pPr>
            <a:r>
              <a:rPr lang="en-US" dirty="0"/>
              <a:t>how parents behave with their own food (and how that can influence their children’s openness to trying new foods)</a:t>
            </a:r>
          </a:p>
          <a:p>
            <a:pPr marL="171450" indent="-171450">
              <a:buFont typeface="Arial" panose="020B0604020202020204" pitchFamily="34" charset="0"/>
              <a:buChar char="•"/>
            </a:pPr>
            <a:r>
              <a:rPr lang="en-US" dirty="0"/>
              <a:t>and lastly the environment or atmosphere surrounding mealtime.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SAY: One thing you can do to help your picky eater is to provide a variety of foods and let your child choose which one they want. From a very early age children want to make their own decisions so this is a good time to allow them to choose which food (of the ones you provide of course!) they prefer. </a:t>
            </a:r>
          </a:p>
          <a:p>
            <a:endParaRPr lang="en-US" dirty="0"/>
          </a:p>
          <a:p>
            <a:r>
              <a:rPr lang="en-US" dirty="0"/>
              <a:t>SAY: Another strategy is offering a new food alongside a familiar favorite.  This provides comfort and security (the favorite food) as well as helps make positive connections with the new food to the familiar one. For example, your child might love macaroni and cheese. To introduce a new vegetable you could try adding small pieces of steamed broccoli into the macaroni and cheese. Start with a very small amount so its not overwhelming and mix it in well. Another option could be to serve the macaroni and cheese as is and place a few carrots or cucumber slices on the side.</a:t>
            </a:r>
          </a:p>
          <a:p>
            <a:endParaRPr lang="en-US" dirty="0"/>
          </a:p>
          <a:p>
            <a:r>
              <a:rPr lang="en-US" dirty="0"/>
              <a:t>SAY: Sometimes the way food is presented can make it more inviting. Some children do not like foods to touch one another. You could serve different foods in sections or use a divided plate to keep them separated. Fun shapes could make the food more appealing. Using a cookie cutter or mold to turn fruit, vegetables or sandwiches into fun shapes or their favorite animal. </a:t>
            </a:r>
          </a:p>
          <a:p>
            <a:endParaRPr lang="en-US" dirty="0"/>
          </a:p>
          <a:p>
            <a:r>
              <a:rPr lang="en-US" dirty="0"/>
              <a:t>SAY: Making food look more inviting by using different colors, shapes or arrangements could make the difference in whether your child wants to try it or not. Just be sure to keep it simple and fun for both you and your child!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We would love to hear your ideas. Can anyone share </a:t>
            </a:r>
            <a:r>
              <a:rPr lang="en-US" sz="1800" dirty="0">
                <a:effectLst/>
                <a:latin typeface="Segoe UI" panose="020B0502040204020203" pitchFamily="34" charset="0"/>
              </a:rPr>
              <a:t>any ideas on offering choices, serving a new food with known food or ways of presenting food that they have found to make it fun?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SAY: Those are some great ideas! Thank you all for sharing!</a:t>
            </a:r>
            <a:endParaRPr lang="en-US" sz="1800" dirty="0">
              <a:effectLst/>
              <a:latin typeface="Arial" panose="020B06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1D8BD707-D9CF-40AE-B4C6-C98DA3205C09}" type="datetimeFigureOut">
              <a:rPr lang="en-US" smtClean="0"/>
              <a:pPr/>
              <a:t>2/28/2025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svgsilh.com/image/152506.html" TargetMode="Externa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93229" y="1100892"/>
            <a:ext cx="8438807" cy="8085215"/>
            <a:chOff x="0" y="0"/>
            <a:chExt cx="3078500" cy="2949508"/>
          </a:xfrm>
        </p:grpSpPr>
        <p:sp>
          <p:nvSpPr>
            <p:cNvPr id="3" name="Freeform 3"/>
            <p:cNvSpPr/>
            <p:nvPr/>
          </p:nvSpPr>
          <p:spPr>
            <a:xfrm>
              <a:off x="0" y="0"/>
              <a:ext cx="3078499" cy="2949508"/>
            </a:xfrm>
            <a:custGeom>
              <a:avLst/>
              <a:gdLst/>
              <a:ahLst/>
              <a:cxnLst/>
              <a:rect l="l" t="t" r="r" b="b"/>
              <a:pathLst>
                <a:path w="3078499" h="2949508">
                  <a:moveTo>
                    <a:pt x="0" y="0"/>
                  </a:moveTo>
                  <a:lnTo>
                    <a:pt x="3078499" y="0"/>
                  </a:lnTo>
                  <a:lnTo>
                    <a:pt x="3078499" y="2949508"/>
                  </a:lnTo>
                  <a:lnTo>
                    <a:pt x="0" y="2949508"/>
                  </a:lnTo>
                  <a:close/>
                </a:path>
              </a:pathLst>
            </a:custGeom>
            <a:solidFill>
              <a:srgbClr val="C9C2AF">
                <a:alpha val="83922"/>
              </a:srgbClr>
            </a:solidFill>
          </p:spPr>
          <p:txBody>
            <a:bodyPr/>
            <a:lstStyle/>
            <a:p>
              <a:endParaRPr lang="en-US" dirty="0">
                <a:latin typeface="Arial" panose="020B0604020202020204" pitchFamily="34" charset="0"/>
              </a:endParaRPr>
            </a:p>
          </p:txBody>
        </p:sp>
      </p:grpSp>
      <p:sp>
        <p:nvSpPr>
          <p:cNvPr id="4" name="TextBox 4"/>
          <p:cNvSpPr txBox="1"/>
          <p:nvPr/>
        </p:nvSpPr>
        <p:spPr>
          <a:xfrm>
            <a:off x="10137150" y="3452804"/>
            <a:ext cx="6950970" cy="2870204"/>
          </a:xfrm>
          <a:prstGeom prst="rect">
            <a:avLst/>
          </a:prstGeom>
        </p:spPr>
        <p:txBody>
          <a:bodyPr lIns="0" tIns="0" rIns="0" bIns="0" rtlCol="0" anchor="t">
            <a:spAutoFit/>
          </a:bodyPr>
          <a:lstStyle/>
          <a:p>
            <a:pPr algn="ctr">
              <a:lnSpc>
                <a:spcPts val="11599"/>
              </a:lnSpc>
            </a:pPr>
            <a:r>
              <a:rPr lang="en-US" sz="7999" b="1" spc="711" dirty="0">
                <a:solidFill>
                  <a:srgbClr val="2D2119"/>
                </a:solidFill>
                <a:latin typeface="Arial" panose="020B0604020202020204" pitchFamily="34" charset="0"/>
                <a:ea typeface="Raleway Bold"/>
                <a:cs typeface="Arial" panose="020B0604020202020204" pitchFamily="34" charset="0"/>
                <a:sym typeface="Raleway Bold"/>
              </a:rPr>
              <a:t>PICKY EATING</a:t>
            </a:r>
          </a:p>
        </p:txBody>
      </p:sp>
      <p:sp>
        <p:nvSpPr>
          <p:cNvPr id="5" name="TextBox 5"/>
          <p:cNvSpPr txBox="1"/>
          <p:nvPr/>
        </p:nvSpPr>
        <p:spPr>
          <a:xfrm>
            <a:off x="12573000" y="6667500"/>
            <a:ext cx="2742683" cy="443776"/>
          </a:xfrm>
          <a:prstGeom prst="rect">
            <a:avLst/>
          </a:prstGeom>
        </p:spPr>
        <p:txBody>
          <a:bodyPr wrap="square" lIns="0" tIns="0" rIns="0" bIns="0" rtlCol="0" anchor="t">
            <a:spAutoFit/>
          </a:bodyPr>
          <a:lstStyle/>
          <a:p>
            <a:pPr algn="l">
              <a:lnSpc>
                <a:spcPts val="3359"/>
              </a:lnSpc>
            </a:pPr>
            <a:r>
              <a:rPr lang="en-US" sz="3600" dirty="0">
                <a:solidFill>
                  <a:srgbClr val="2D2119"/>
                </a:solidFill>
                <a:latin typeface="Arial" panose="020B0604020202020204" pitchFamily="34" charset="0"/>
                <a:ea typeface="Arimo"/>
                <a:cs typeface="Arial" panose="020B0604020202020204" pitchFamily="34" charset="0"/>
                <a:sym typeface="Arimo"/>
              </a:rPr>
              <a:t>WIC Talks</a:t>
            </a:r>
          </a:p>
        </p:txBody>
      </p:sp>
      <p:grpSp>
        <p:nvGrpSpPr>
          <p:cNvPr id="6" name="Group 6"/>
          <p:cNvGrpSpPr/>
          <p:nvPr/>
        </p:nvGrpSpPr>
        <p:grpSpPr>
          <a:xfrm>
            <a:off x="0" y="0"/>
            <a:ext cx="8919486" cy="10287000"/>
            <a:chOff x="0" y="0"/>
            <a:chExt cx="11892648" cy="13716000"/>
          </a:xfrm>
        </p:grpSpPr>
        <p:pic>
          <p:nvPicPr>
            <p:cNvPr id="7" name="Picture 7"/>
            <p:cNvPicPr>
              <a:picLocks noChangeAspect="1"/>
            </p:cNvPicPr>
            <p:nvPr/>
          </p:nvPicPr>
          <p:blipFill>
            <a:blip r:embed="rId3"/>
            <a:srcRect l="21097" r="21097"/>
            <a:stretch>
              <a:fillRect/>
            </a:stretch>
          </p:blipFill>
          <p:spPr>
            <a:xfrm>
              <a:off x="0" y="0"/>
              <a:ext cx="11892648" cy="1371600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179673" y="-1169162"/>
            <a:ext cx="2001927" cy="10628502"/>
            <a:chOff x="0" y="0"/>
            <a:chExt cx="560265" cy="2974525"/>
          </a:xfrm>
        </p:grpSpPr>
        <p:sp>
          <p:nvSpPr>
            <p:cNvPr id="3" name="Freeform 3"/>
            <p:cNvSpPr/>
            <p:nvPr/>
          </p:nvSpPr>
          <p:spPr>
            <a:xfrm>
              <a:off x="0" y="0"/>
              <a:ext cx="560265" cy="2974525"/>
            </a:xfrm>
            <a:custGeom>
              <a:avLst/>
              <a:gdLst/>
              <a:ahLst/>
              <a:cxnLst/>
              <a:rect l="l" t="t" r="r" b="b"/>
              <a:pathLst>
                <a:path w="560265" h="2974525">
                  <a:moveTo>
                    <a:pt x="0" y="0"/>
                  </a:moveTo>
                  <a:lnTo>
                    <a:pt x="560265" y="0"/>
                  </a:lnTo>
                  <a:lnTo>
                    <a:pt x="560265" y="2974525"/>
                  </a:lnTo>
                  <a:lnTo>
                    <a:pt x="0" y="2974525"/>
                  </a:lnTo>
                  <a:close/>
                </a:path>
              </a:pathLst>
            </a:custGeom>
            <a:solidFill>
              <a:srgbClr val="C9C2AF">
                <a:alpha val="83922"/>
              </a:srgbClr>
            </a:solidFill>
          </p:spPr>
          <p:txBody>
            <a:bodyPr/>
            <a:lstStyle/>
            <a:p>
              <a:endParaRPr lang="en-US" dirty="0">
                <a:latin typeface="Arial" panose="020B0604020202020204" pitchFamily="34" charset="0"/>
              </a:endParaRPr>
            </a:p>
          </p:txBody>
        </p:sp>
      </p:grpSp>
      <p:sp>
        <p:nvSpPr>
          <p:cNvPr id="4" name="Freeform 4"/>
          <p:cNvSpPr/>
          <p:nvPr/>
        </p:nvSpPr>
        <p:spPr>
          <a:xfrm>
            <a:off x="607455" y="2506477"/>
            <a:ext cx="4327353" cy="3277223"/>
          </a:xfrm>
          <a:custGeom>
            <a:avLst/>
            <a:gdLst/>
            <a:ahLst/>
            <a:cxnLst/>
            <a:rect l="l" t="t" r="r" b="b"/>
            <a:pathLst>
              <a:path w="4327353" h="3277223">
                <a:moveTo>
                  <a:pt x="0" y="0"/>
                </a:moveTo>
                <a:lnTo>
                  <a:pt x="4327354" y="0"/>
                </a:lnTo>
                <a:lnTo>
                  <a:pt x="4327354" y="3277223"/>
                </a:lnTo>
                <a:lnTo>
                  <a:pt x="0" y="3277223"/>
                </a:lnTo>
                <a:lnTo>
                  <a:pt x="0" y="0"/>
                </a:lnTo>
                <a:close/>
              </a:path>
            </a:pathLst>
          </a:custGeom>
          <a:blipFill>
            <a:blip r:embed="rId3"/>
            <a:stretch>
              <a:fillRect l="-9602" r="-4067"/>
            </a:stretch>
          </a:blipFill>
        </p:spPr>
        <p:txBody>
          <a:bodyPr/>
          <a:lstStyle/>
          <a:p>
            <a:endParaRPr lang="en-US" dirty="0">
              <a:latin typeface="Arial" panose="020B0604020202020204" pitchFamily="34" charset="0"/>
            </a:endParaRPr>
          </a:p>
        </p:txBody>
      </p:sp>
      <p:sp>
        <p:nvSpPr>
          <p:cNvPr id="5" name="Freeform 5"/>
          <p:cNvSpPr/>
          <p:nvPr/>
        </p:nvSpPr>
        <p:spPr>
          <a:xfrm>
            <a:off x="5481868" y="2506477"/>
            <a:ext cx="4350957" cy="3242769"/>
          </a:xfrm>
          <a:custGeom>
            <a:avLst/>
            <a:gdLst/>
            <a:ahLst/>
            <a:cxnLst/>
            <a:rect l="l" t="t" r="r" b="b"/>
            <a:pathLst>
              <a:path w="4350957" h="3242769">
                <a:moveTo>
                  <a:pt x="0" y="0"/>
                </a:moveTo>
                <a:lnTo>
                  <a:pt x="4350957" y="0"/>
                </a:lnTo>
                <a:lnTo>
                  <a:pt x="4350957" y="3242769"/>
                </a:lnTo>
                <a:lnTo>
                  <a:pt x="0" y="3242769"/>
                </a:lnTo>
                <a:lnTo>
                  <a:pt x="0" y="0"/>
                </a:lnTo>
                <a:close/>
              </a:path>
            </a:pathLst>
          </a:custGeom>
          <a:blipFill>
            <a:blip r:embed="rId4"/>
            <a:stretch>
              <a:fillRect l="-8822" r="-3042"/>
            </a:stretch>
          </a:blipFill>
        </p:spPr>
        <p:txBody>
          <a:bodyPr/>
          <a:lstStyle/>
          <a:p>
            <a:endParaRPr lang="en-US" dirty="0">
              <a:latin typeface="Arial" panose="020B0604020202020204" pitchFamily="34" charset="0"/>
            </a:endParaRPr>
          </a:p>
        </p:txBody>
      </p:sp>
      <p:sp>
        <p:nvSpPr>
          <p:cNvPr id="6" name="TextBox 6"/>
          <p:cNvSpPr txBox="1"/>
          <p:nvPr/>
        </p:nvSpPr>
        <p:spPr>
          <a:xfrm>
            <a:off x="10797265" y="1973425"/>
            <a:ext cx="6908301" cy="4308872"/>
          </a:xfrm>
          <a:prstGeom prst="rect">
            <a:avLst/>
          </a:prstGeom>
        </p:spPr>
        <p:txBody>
          <a:bodyPr lIns="0" tIns="0" rIns="0" bIns="0" rtlCol="0" anchor="t">
            <a:spAutoFit/>
          </a:bodyPr>
          <a:lstStyle/>
          <a:p>
            <a:pPr algn="l">
              <a:lnSpc>
                <a:spcPts val="4759"/>
              </a:lnSpc>
            </a:pPr>
            <a:endParaRPr sz="2400" dirty="0">
              <a:latin typeface="Arial" panose="020B0604020202020204" pitchFamily="34" charset="0"/>
            </a:endParaRPr>
          </a:p>
          <a:p>
            <a:pPr marL="734055" lvl="1" indent="-367027" algn="l">
              <a:lnSpc>
                <a:spcPts val="4759"/>
              </a:lnSpc>
              <a:buFont typeface="Arial"/>
              <a:buChar char="•"/>
            </a:pPr>
            <a:r>
              <a:rPr lang="en-US" sz="4000" spc="183" dirty="0">
                <a:solidFill>
                  <a:srgbClr val="2D2119"/>
                </a:solidFill>
                <a:latin typeface="Arial" panose="020B0604020202020204" pitchFamily="34" charset="0"/>
                <a:ea typeface="Arimo"/>
                <a:cs typeface="Arial" panose="020B0604020202020204" pitchFamily="34" charset="0"/>
                <a:sym typeface="Arimo"/>
              </a:rPr>
              <a:t>Model good eating behaviors</a:t>
            </a:r>
          </a:p>
          <a:p>
            <a:pPr marL="734055" lvl="1" indent="-367027" algn="l">
              <a:lnSpc>
                <a:spcPts val="4759"/>
              </a:lnSpc>
              <a:buFont typeface="Arial"/>
              <a:buChar char="•"/>
            </a:pPr>
            <a:r>
              <a:rPr lang="en-US" sz="4000" spc="183" dirty="0">
                <a:solidFill>
                  <a:srgbClr val="2D2119"/>
                </a:solidFill>
                <a:latin typeface="Arial" panose="020B0604020202020204" pitchFamily="34" charset="0"/>
                <a:ea typeface="Arimo"/>
                <a:cs typeface="Arial" panose="020B0604020202020204" pitchFamily="34" charset="0"/>
                <a:sym typeface="Arimo"/>
              </a:rPr>
              <a:t>Involve children in meal prep</a:t>
            </a:r>
          </a:p>
          <a:p>
            <a:pPr marL="734055" lvl="1" indent="-367027">
              <a:lnSpc>
                <a:spcPts val="4759"/>
              </a:lnSpc>
              <a:buFont typeface="Arial"/>
              <a:buChar char="•"/>
            </a:pPr>
            <a:r>
              <a:rPr lang="en-US" sz="4000" spc="183" dirty="0">
                <a:solidFill>
                  <a:srgbClr val="2D2119"/>
                </a:solidFill>
                <a:latin typeface="Arial" panose="020B0604020202020204" pitchFamily="34" charset="0"/>
                <a:ea typeface="Arimo"/>
                <a:cs typeface="Arial" panose="020B0604020202020204" pitchFamily="34" charset="0"/>
                <a:sym typeface="Arimo"/>
              </a:rPr>
              <a:t>Stay calm and keep trying</a:t>
            </a:r>
          </a:p>
        </p:txBody>
      </p:sp>
      <p:sp>
        <p:nvSpPr>
          <p:cNvPr id="7" name="TextBox 7"/>
          <p:cNvSpPr txBox="1"/>
          <p:nvPr/>
        </p:nvSpPr>
        <p:spPr>
          <a:xfrm>
            <a:off x="1424218" y="6386894"/>
            <a:ext cx="8115300" cy="2505301"/>
          </a:xfrm>
          <a:prstGeom prst="rect">
            <a:avLst/>
          </a:prstGeom>
        </p:spPr>
        <p:txBody>
          <a:bodyPr lIns="0" tIns="0" rIns="0" bIns="0" rtlCol="0" anchor="t">
            <a:spAutoFit/>
          </a:bodyPr>
          <a:lstStyle/>
          <a:p>
            <a:pPr algn="ctr">
              <a:lnSpc>
                <a:spcPts val="10223"/>
              </a:lnSpc>
            </a:pPr>
            <a:r>
              <a:rPr lang="en-US" sz="7050" b="1" spc="627" dirty="0">
                <a:solidFill>
                  <a:srgbClr val="2D2119"/>
                </a:solidFill>
                <a:latin typeface="Arial" panose="020B0604020202020204" pitchFamily="34" charset="0"/>
                <a:ea typeface="Raleway Bold"/>
                <a:cs typeface="Arial" panose="020B0604020202020204" pitchFamily="34" charset="0"/>
                <a:sym typeface="Raleway Bold"/>
              </a:rPr>
              <a:t>They are looking at you!</a:t>
            </a:r>
          </a:p>
        </p:txBody>
      </p:sp>
      <p:grpSp>
        <p:nvGrpSpPr>
          <p:cNvPr id="8" name="Group 8"/>
          <p:cNvGrpSpPr/>
          <p:nvPr/>
        </p:nvGrpSpPr>
        <p:grpSpPr>
          <a:xfrm>
            <a:off x="15410067" y="6526366"/>
            <a:ext cx="2877933" cy="3760634"/>
            <a:chOff x="0" y="0"/>
            <a:chExt cx="3000495" cy="3920789"/>
          </a:xfrm>
        </p:grpSpPr>
        <p:sp>
          <p:nvSpPr>
            <p:cNvPr id="9" name="Freeform 9"/>
            <p:cNvSpPr/>
            <p:nvPr/>
          </p:nvSpPr>
          <p:spPr>
            <a:xfrm>
              <a:off x="0" y="0"/>
              <a:ext cx="3000495" cy="3920789"/>
            </a:xfrm>
            <a:custGeom>
              <a:avLst/>
              <a:gdLst/>
              <a:ahLst/>
              <a:cxnLst/>
              <a:rect l="l" t="t" r="r" b="b"/>
              <a:pathLst>
                <a:path w="3000495" h="3920789">
                  <a:moveTo>
                    <a:pt x="0" y="0"/>
                  </a:moveTo>
                  <a:lnTo>
                    <a:pt x="3000495" y="0"/>
                  </a:lnTo>
                  <a:lnTo>
                    <a:pt x="3000495" y="3920789"/>
                  </a:lnTo>
                  <a:lnTo>
                    <a:pt x="0" y="3920789"/>
                  </a:lnTo>
                  <a:close/>
                </a:path>
              </a:pathLst>
            </a:custGeom>
            <a:solidFill>
              <a:srgbClr val="C9C2AF">
                <a:alpha val="83922"/>
              </a:srgbClr>
            </a:solidFill>
          </p:spPr>
          <p:txBody>
            <a:bodyPr/>
            <a:lstStyle/>
            <a:p>
              <a:endParaRPr lang="en-US" dirty="0">
                <a:latin typeface="Arial" panose="020B0604020202020204" pitchFamily="34"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179673" y="-1169162"/>
            <a:ext cx="2001927" cy="10628502"/>
            <a:chOff x="0" y="0"/>
            <a:chExt cx="560265" cy="2974525"/>
          </a:xfrm>
        </p:grpSpPr>
        <p:sp>
          <p:nvSpPr>
            <p:cNvPr id="3" name="Freeform 3"/>
            <p:cNvSpPr/>
            <p:nvPr/>
          </p:nvSpPr>
          <p:spPr>
            <a:xfrm>
              <a:off x="0" y="0"/>
              <a:ext cx="560265" cy="2974525"/>
            </a:xfrm>
            <a:custGeom>
              <a:avLst/>
              <a:gdLst/>
              <a:ahLst/>
              <a:cxnLst/>
              <a:rect l="l" t="t" r="r" b="b"/>
              <a:pathLst>
                <a:path w="560265" h="2974525">
                  <a:moveTo>
                    <a:pt x="0" y="0"/>
                  </a:moveTo>
                  <a:lnTo>
                    <a:pt x="560265" y="0"/>
                  </a:lnTo>
                  <a:lnTo>
                    <a:pt x="560265" y="2974525"/>
                  </a:lnTo>
                  <a:lnTo>
                    <a:pt x="0" y="2974525"/>
                  </a:lnTo>
                  <a:close/>
                </a:path>
              </a:pathLst>
            </a:custGeom>
            <a:solidFill>
              <a:srgbClr val="C9C2AF">
                <a:alpha val="83922"/>
              </a:srgbClr>
            </a:solidFill>
          </p:spPr>
          <p:txBody>
            <a:bodyPr/>
            <a:lstStyle/>
            <a:p>
              <a:endParaRPr lang="en-US" dirty="0">
                <a:latin typeface="Arial" panose="020B0604020202020204" pitchFamily="34" charset="0"/>
              </a:endParaRPr>
            </a:p>
          </p:txBody>
        </p:sp>
      </p:grpSp>
      <p:sp>
        <p:nvSpPr>
          <p:cNvPr id="4" name="Freeform 4"/>
          <p:cNvSpPr/>
          <p:nvPr/>
        </p:nvSpPr>
        <p:spPr>
          <a:xfrm>
            <a:off x="2209800" y="2171700"/>
            <a:ext cx="5943600" cy="4114800"/>
          </a:xfrm>
          <a:custGeom>
            <a:avLst/>
            <a:gdLst/>
            <a:ahLst/>
            <a:cxnLst/>
            <a:rect l="l" t="t" r="r" b="b"/>
            <a:pathLst>
              <a:path w="4659852" h="3214726">
                <a:moveTo>
                  <a:pt x="0" y="0"/>
                </a:moveTo>
                <a:lnTo>
                  <a:pt x="4659852" y="0"/>
                </a:lnTo>
                <a:lnTo>
                  <a:pt x="4659852" y="3214727"/>
                </a:lnTo>
                <a:lnTo>
                  <a:pt x="0" y="3214727"/>
                </a:lnTo>
                <a:lnTo>
                  <a:pt x="0" y="0"/>
                </a:lnTo>
                <a:close/>
              </a:path>
            </a:pathLst>
          </a:custGeom>
          <a:blipFill>
            <a:blip r:embed="rId3"/>
            <a:stretch>
              <a:fillRect r="-3546"/>
            </a:stretch>
          </a:blipFill>
        </p:spPr>
        <p:txBody>
          <a:bodyPr/>
          <a:lstStyle/>
          <a:p>
            <a:endParaRPr lang="en-US" dirty="0">
              <a:latin typeface="Arial" panose="020B0604020202020204" pitchFamily="34" charset="0"/>
            </a:endParaRPr>
          </a:p>
        </p:txBody>
      </p:sp>
      <p:sp>
        <p:nvSpPr>
          <p:cNvPr id="6" name="TextBox 6"/>
          <p:cNvSpPr txBox="1"/>
          <p:nvPr/>
        </p:nvSpPr>
        <p:spPr>
          <a:xfrm>
            <a:off x="10972800" y="2593181"/>
            <a:ext cx="6897991" cy="3693319"/>
          </a:xfrm>
          <a:prstGeom prst="rect">
            <a:avLst/>
          </a:prstGeom>
        </p:spPr>
        <p:txBody>
          <a:bodyPr wrap="square" lIns="0" tIns="0" rIns="0" bIns="0" rtlCol="0" anchor="t">
            <a:spAutoFit/>
          </a:bodyPr>
          <a:lstStyle/>
          <a:p>
            <a:pPr marL="734055" lvl="1" indent="-367027" algn="l">
              <a:lnSpc>
                <a:spcPts val="4759"/>
              </a:lnSpc>
              <a:buFont typeface="Arial"/>
              <a:buChar char="•"/>
            </a:pPr>
            <a:r>
              <a:rPr lang="en-US" sz="4000" spc="183" dirty="0">
                <a:solidFill>
                  <a:srgbClr val="2D2119"/>
                </a:solidFill>
                <a:latin typeface="Arial" panose="020B0604020202020204" pitchFamily="34" charset="0"/>
                <a:ea typeface="Arimo"/>
                <a:cs typeface="Arial" panose="020B0604020202020204" pitchFamily="34" charset="0"/>
                <a:sym typeface="Arimo"/>
              </a:rPr>
              <a:t>Strengthen bonds and build connections</a:t>
            </a:r>
          </a:p>
          <a:p>
            <a:pPr marL="734055" lvl="1" indent="-367027" algn="l">
              <a:lnSpc>
                <a:spcPts val="4759"/>
              </a:lnSpc>
              <a:buFont typeface="Arial"/>
              <a:buChar char="•"/>
            </a:pPr>
            <a:r>
              <a:rPr lang="en-US" sz="4000" spc="183" dirty="0">
                <a:solidFill>
                  <a:srgbClr val="2D2119"/>
                </a:solidFill>
                <a:latin typeface="Arial" panose="020B0604020202020204" pitchFamily="34" charset="0"/>
                <a:ea typeface="Arimo"/>
                <a:cs typeface="Arial" panose="020B0604020202020204" pitchFamily="34" charset="0"/>
                <a:sym typeface="Arimo"/>
              </a:rPr>
              <a:t>Focus on eating</a:t>
            </a:r>
          </a:p>
          <a:p>
            <a:pPr marL="734055" lvl="1" indent="-367027" algn="l">
              <a:lnSpc>
                <a:spcPts val="4759"/>
              </a:lnSpc>
              <a:buFont typeface="Arial"/>
              <a:buChar char="•"/>
            </a:pPr>
            <a:r>
              <a:rPr lang="en-US" sz="4000" spc="183" dirty="0">
                <a:solidFill>
                  <a:srgbClr val="2D2119"/>
                </a:solidFill>
                <a:latin typeface="Arial" panose="020B0604020202020204" pitchFamily="34" charset="0"/>
                <a:ea typeface="Arimo"/>
                <a:cs typeface="Arial" panose="020B0604020202020204" pitchFamily="34" charset="0"/>
                <a:sym typeface="Arimo"/>
              </a:rPr>
              <a:t>Be positive</a:t>
            </a:r>
          </a:p>
          <a:p>
            <a:pPr marL="734055" lvl="1" indent="-367027" algn="l">
              <a:lnSpc>
                <a:spcPts val="4759"/>
              </a:lnSpc>
              <a:buFont typeface="Arial"/>
              <a:buChar char="•"/>
            </a:pPr>
            <a:r>
              <a:rPr lang="en-US" sz="4000" spc="183" dirty="0">
                <a:solidFill>
                  <a:srgbClr val="2D2119"/>
                </a:solidFill>
                <a:latin typeface="Arial" panose="020B0604020202020204" pitchFamily="34" charset="0"/>
                <a:ea typeface="Arimo"/>
                <a:cs typeface="Arial" panose="020B0604020202020204" pitchFamily="34" charset="0"/>
                <a:sym typeface="Arimo"/>
              </a:rPr>
              <a:t>Offer praise for trying foods</a:t>
            </a:r>
          </a:p>
        </p:txBody>
      </p:sp>
      <p:sp>
        <p:nvSpPr>
          <p:cNvPr id="7" name="TextBox 7"/>
          <p:cNvSpPr txBox="1"/>
          <p:nvPr/>
        </p:nvSpPr>
        <p:spPr>
          <a:xfrm>
            <a:off x="2194034" y="6588870"/>
            <a:ext cx="9235966" cy="2505301"/>
          </a:xfrm>
          <a:prstGeom prst="rect">
            <a:avLst/>
          </a:prstGeom>
        </p:spPr>
        <p:txBody>
          <a:bodyPr wrap="square" lIns="0" tIns="0" rIns="0" bIns="0" rtlCol="0" anchor="t">
            <a:spAutoFit/>
          </a:bodyPr>
          <a:lstStyle/>
          <a:p>
            <a:pPr>
              <a:lnSpc>
                <a:spcPts val="10223"/>
              </a:lnSpc>
            </a:pPr>
            <a:r>
              <a:rPr lang="en-US" sz="7050" b="1" spc="627" dirty="0">
                <a:solidFill>
                  <a:srgbClr val="2D2119"/>
                </a:solidFill>
                <a:latin typeface="Arial" panose="020B0604020202020204" pitchFamily="34" charset="0"/>
                <a:ea typeface="Raleway Bold"/>
                <a:cs typeface="Arial" panose="020B0604020202020204" pitchFamily="34" charset="0"/>
                <a:sym typeface="Raleway Bold"/>
              </a:rPr>
              <a:t>Fun and focused Mealtimes</a:t>
            </a:r>
          </a:p>
        </p:txBody>
      </p:sp>
      <p:grpSp>
        <p:nvGrpSpPr>
          <p:cNvPr id="8" name="Group 8"/>
          <p:cNvGrpSpPr/>
          <p:nvPr/>
        </p:nvGrpSpPr>
        <p:grpSpPr>
          <a:xfrm>
            <a:off x="15410067" y="6526366"/>
            <a:ext cx="2877933" cy="3760634"/>
            <a:chOff x="0" y="0"/>
            <a:chExt cx="3000495" cy="3920789"/>
          </a:xfrm>
        </p:grpSpPr>
        <p:sp>
          <p:nvSpPr>
            <p:cNvPr id="9" name="Freeform 9"/>
            <p:cNvSpPr/>
            <p:nvPr/>
          </p:nvSpPr>
          <p:spPr>
            <a:xfrm>
              <a:off x="0" y="0"/>
              <a:ext cx="3000495" cy="3920789"/>
            </a:xfrm>
            <a:custGeom>
              <a:avLst/>
              <a:gdLst/>
              <a:ahLst/>
              <a:cxnLst/>
              <a:rect l="l" t="t" r="r" b="b"/>
              <a:pathLst>
                <a:path w="3000495" h="3920789">
                  <a:moveTo>
                    <a:pt x="0" y="0"/>
                  </a:moveTo>
                  <a:lnTo>
                    <a:pt x="3000495" y="0"/>
                  </a:lnTo>
                  <a:lnTo>
                    <a:pt x="3000495" y="3920789"/>
                  </a:lnTo>
                  <a:lnTo>
                    <a:pt x="0" y="3920789"/>
                  </a:lnTo>
                  <a:close/>
                </a:path>
              </a:pathLst>
            </a:custGeom>
            <a:solidFill>
              <a:srgbClr val="C9C2AF">
                <a:alpha val="83922"/>
              </a:srgbClr>
            </a:solidFill>
          </p:spPr>
          <p:txBody>
            <a:bodyPr/>
            <a:lstStyle/>
            <a:p>
              <a:endParaRPr lang="en-US" dirty="0">
                <a:latin typeface="Arial" panose="020B0604020202020204" pitchFamily="34" charset="0"/>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250950" y="8073540"/>
            <a:ext cx="2037050" cy="2213460"/>
            <a:chOff x="0" y="0"/>
            <a:chExt cx="3000495" cy="3260341"/>
          </a:xfrm>
        </p:grpSpPr>
        <p:sp>
          <p:nvSpPr>
            <p:cNvPr id="3" name="Freeform 3"/>
            <p:cNvSpPr/>
            <p:nvPr/>
          </p:nvSpPr>
          <p:spPr>
            <a:xfrm>
              <a:off x="0" y="0"/>
              <a:ext cx="3000495" cy="3260341"/>
            </a:xfrm>
            <a:custGeom>
              <a:avLst/>
              <a:gdLst/>
              <a:ahLst/>
              <a:cxnLst/>
              <a:rect l="l" t="t" r="r" b="b"/>
              <a:pathLst>
                <a:path w="3000495" h="3260341">
                  <a:moveTo>
                    <a:pt x="0" y="0"/>
                  </a:moveTo>
                  <a:lnTo>
                    <a:pt x="3000495" y="0"/>
                  </a:lnTo>
                  <a:lnTo>
                    <a:pt x="3000495" y="3260341"/>
                  </a:lnTo>
                  <a:lnTo>
                    <a:pt x="0" y="3260341"/>
                  </a:lnTo>
                  <a:close/>
                </a:path>
              </a:pathLst>
            </a:custGeom>
            <a:solidFill>
              <a:srgbClr val="C9C2AF">
                <a:alpha val="83922"/>
              </a:srgbClr>
            </a:solidFill>
          </p:spPr>
          <p:txBody>
            <a:bodyPr/>
            <a:lstStyle/>
            <a:p>
              <a:endParaRPr lang="en-US" dirty="0">
                <a:latin typeface="Arial" panose="020B0604020202020204" pitchFamily="34" charset="0"/>
              </a:endParaRPr>
            </a:p>
          </p:txBody>
        </p:sp>
      </p:grpSp>
      <p:sp>
        <p:nvSpPr>
          <p:cNvPr id="4" name="Freeform 4"/>
          <p:cNvSpPr/>
          <p:nvPr/>
        </p:nvSpPr>
        <p:spPr>
          <a:xfrm>
            <a:off x="332359" y="1028700"/>
            <a:ext cx="8554433" cy="8229600"/>
          </a:xfrm>
          <a:custGeom>
            <a:avLst/>
            <a:gdLst/>
            <a:ahLst/>
            <a:cxnLst/>
            <a:rect l="l" t="t" r="r" b="b"/>
            <a:pathLst>
              <a:path w="8554433" h="8229600">
                <a:moveTo>
                  <a:pt x="0" y="0"/>
                </a:moveTo>
                <a:lnTo>
                  <a:pt x="8554433" y="0"/>
                </a:lnTo>
                <a:lnTo>
                  <a:pt x="8554433" y="8229600"/>
                </a:lnTo>
                <a:lnTo>
                  <a:pt x="0" y="8229600"/>
                </a:lnTo>
                <a:lnTo>
                  <a:pt x="0" y="0"/>
                </a:lnTo>
                <a:close/>
              </a:path>
            </a:pathLst>
          </a:custGeom>
          <a:blipFill>
            <a:blip r:embed="rId3"/>
            <a:stretch>
              <a:fillRect l="-29536" r="-14768"/>
            </a:stretch>
          </a:blipFill>
        </p:spPr>
        <p:txBody>
          <a:bodyPr/>
          <a:lstStyle/>
          <a:p>
            <a:endParaRPr lang="en-US" dirty="0">
              <a:latin typeface="Arial" panose="020B0604020202020204" pitchFamily="34" charset="0"/>
            </a:endParaRPr>
          </a:p>
        </p:txBody>
      </p:sp>
      <p:sp>
        <p:nvSpPr>
          <p:cNvPr id="5" name="TextBox 5"/>
          <p:cNvSpPr txBox="1"/>
          <p:nvPr/>
        </p:nvSpPr>
        <p:spPr>
          <a:xfrm>
            <a:off x="9354897" y="2476500"/>
            <a:ext cx="8577998" cy="3252172"/>
          </a:xfrm>
          <a:prstGeom prst="rect">
            <a:avLst/>
          </a:prstGeom>
        </p:spPr>
        <p:txBody>
          <a:bodyPr wrap="square" lIns="0" tIns="0" rIns="0" bIns="0" rtlCol="0" anchor="t">
            <a:spAutoFit/>
          </a:bodyPr>
          <a:lstStyle/>
          <a:p>
            <a:pPr algn="l">
              <a:lnSpc>
                <a:spcPts val="8699"/>
              </a:lnSpc>
            </a:pPr>
            <a:endParaRPr dirty="0">
              <a:latin typeface="Arial" panose="020B0604020202020204" pitchFamily="34" charset="0"/>
            </a:endParaRPr>
          </a:p>
          <a:p>
            <a:pPr algn="ctr">
              <a:lnSpc>
                <a:spcPts val="8699"/>
              </a:lnSpc>
            </a:pPr>
            <a:r>
              <a:rPr lang="en-US" sz="6600" b="1" spc="533" dirty="0">
                <a:solidFill>
                  <a:srgbClr val="2D2119"/>
                </a:solidFill>
                <a:latin typeface="Arial" panose="020B0604020202020204" pitchFamily="34" charset="0"/>
                <a:ea typeface="Raleway Bold"/>
                <a:cs typeface="Arial" panose="020B0604020202020204" pitchFamily="34" charset="0"/>
                <a:sym typeface="Raleway Bold"/>
              </a:rPr>
              <a:t>Making mealtime more enjoyable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B9244-CE6A-3AAF-89F2-7B3E9947F196}"/>
              </a:ext>
            </a:extLst>
          </p:cNvPr>
          <p:cNvSpPr>
            <a:spLocks noGrp="1"/>
          </p:cNvSpPr>
          <p:nvPr>
            <p:ph type="title"/>
          </p:nvPr>
        </p:nvSpPr>
        <p:spPr>
          <a:xfrm>
            <a:off x="1293911" y="1241919"/>
            <a:ext cx="6635969" cy="1143000"/>
          </a:xfrm>
        </p:spPr>
        <p:txBody>
          <a:bodyPr>
            <a:normAutofit fontScale="90000"/>
          </a:bodyPr>
          <a:lstStyle/>
          <a:p>
            <a:pPr algn="l"/>
            <a:r>
              <a:rPr lang="en-US" b="1" dirty="0"/>
              <a:t>       Instead of….       </a:t>
            </a:r>
            <a:r>
              <a:rPr lang="en-US" dirty="0"/>
              <a:t>	  				</a:t>
            </a:r>
            <a:endParaRPr lang="en-US" b="1" dirty="0"/>
          </a:p>
        </p:txBody>
      </p:sp>
      <p:sp>
        <p:nvSpPr>
          <p:cNvPr id="5" name="Freeform 6">
            <a:extLst>
              <a:ext uri="{FF2B5EF4-FFF2-40B4-BE49-F238E27FC236}">
                <a16:creationId xmlns:a16="http://schemas.microsoft.com/office/drawing/2014/main" id="{375209F0-2EF9-6765-946A-CD7D904A2894}"/>
              </a:ext>
            </a:extLst>
          </p:cNvPr>
          <p:cNvSpPr/>
          <p:nvPr/>
        </p:nvSpPr>
        <p:spPr>
          <a:xfrm>
            <a:off x="6400800" y="7466282"/>
            <a:ext cx="5260445" cy="2752441"/>
          </a:xfrm>
          <a:custGeom>
            <a:avLst/>
            <a:gdLst/>
            <a:ahLst/>
            <a:cxnLst/>
            <a:rect l="l" t="t" r="r" b="b"/>
            <a:pathLst>
              <a:path w="8056198" h="4531611">
                <a:moveTo>
                  <a:pt x="0" y="0"/>
                </a:moveTo>
                <a:lnTo>
                  <a:pt x="8056197" y="0"/>
                </a:lnTo>
                <a:lnTo>
                  <a:pt x="8056197" y="4531611"/>
                </a:lnTo>
                <a:lnTo>
                  <a:pt x="0" y="4531611"/>
                </a:lnTo>
                <a:lnTo>
                  <a:pt x="0" y="0"/>
                </a:lnTo>
                <a:close/>
              </a:path>
            </a:pathLst>
          </a:custGeom>
          <a:blipFill>
            <a:blip r:embed="rId3"/>
            <a:stretch>
              <a:fillRect/>
            </a:stretch>
          </a:blipFill>
        </p:spPr>
        <p:txBody>
          <a:bodyPr/>
          <a:lstStyle/>
          <a:p>
            <a:endParaRPr lang="en-US" dirty="0">
              <a:latin typeface="Arial" panose="020B0604020202020204" pitchFamily="34" charset="0"/>
            </a:endParaRPr>
          </a:p>
        </p:txBody>
      </p:sp>
      <p:grpSp>
        <p:nvGrpSpPr>
          <p:cNvPr id="3" name="Group 2">
            <a:extLst>
              <a:ext uri="{FF2B5EF4-FFF2-40B4-BE49-F238E27FC236}">
                <a16:creationId xmlns:a16="http://schemas.microsoft.com/office/drawing/2014/main" id="{FE7CEB6D-4AD3-39B9-24DF-22F9573D7A5D}"/>
              </a:ext>
            </a:extLst>
          </p:cNvPr>
          <p:cNvGrpSpPr/>
          <p:nvPr/>
        </p:nvGrpSpPr>
        <p:grpSpPr>
          <a:xfrm>
            <a:off x="862329" y="1897015"/>
            <a:ext cx="7499131" cy="1292850"/>
            <a:chOff x="0" y="181499"/>
            <a:chExt cx="7499131" cy="1292850"/>
          </a:xfrm>
          <a:solidFill>
            <a:srgbClr val="002060"/>
          </a:solidFill>
        </p:grpSpPr>
        <p:sp>
          <p:nvSpPr>
            <p:cNvPr id="4" name="Rectangle: Rounded Corners 3">
              <a:extLst>
                <a:ext uri="{FF2B5EF4-FFF2-40B4-BE49-F238E27FC236}">
                  <a16:creationId xmlns:a16="http://schemas.microsoft.com/office/drawing/2014/main" id="{584B24B0-21C5-FFB3-19E6-9F8DA808670F}"/>
                </a:ext>
              </a:extLst>
            </p:cNvPr>
            <p:cNvSpPr/>
            <p:nvPr/>
          </p:nvSpPr>
          <p:spPr>
            <a:xfrm>
              <a:off x="0" y="181499"/>
              <a:ext cx="7499131" cy="129285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endParaRPr>
            </a:p>
          </p:txBody>
        </p:sp>
        <p:sp>
          <p:nvSpPr>
            <p:cNvPr id="8" name="Rectangle: Rounded Corners 4">
              <a:extLst>
                <a:ext uri="{FF2B5EF4-FFF2-40B4-BE49-F238E27FC236}">
                  <a16:creationId xmlns:a16="http://schemas.microsoft.com/office/drawing/2014/main" id="{06491C25-21F9-7211-E94E-922598EFF4D1}"/>
                </a:ext>
              </a:extLst>
            </p:cNvPr>
            <p:cNvSpPr txBox="1"/>
            <p:nvPr/>
          </p:nvSpPr>
          <p:spPr>
            <a:xfrm>
              <a:off x="63112" y="244611"/>
              <a:ext cx="7372907" cy="11666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rial" panose="020B0604020202020204" pitchFamily="34" charset="0"/>
                </a:rPr>
                <a:t>Forcing a child to eat</a:t>
              </a:r>
            </a:p>
          </p:txBody>
        </p:sp>
      </p:grpSp>
      <p:sp>
        <p:nvSpPr>
          <p:cNvPr id="10" name="Rectangle: Rounded Corners 9">
            <a:extLst>
              <a:ext uri="{FF2B5EF4-FFF2-40B4-BE49-F238E27FC236}">
                <a16:creationId xmlns:a16="http://schemas.microsoft.com/office/drawing/2014/main" id="{C27E37A2-2449-DA45-FE42-95BFD5EB4EFD}"/>
              </a:ext>
            </a:extLst>
          </p:cNvPr>
          <p:cNvSpPr/>
          <p:nvPr/>
        </p:nvSpPr>
        <p:spPr>
          <a:xfrm>
            <a:off x="807151" y="3345895"/>
            <a:ext cx="7499131" cy="1292850"/>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endParaRPr>
          </a:p>
        </p:txBody>
      </p:sp>
      <p:sp>
        <p:nvSpPr>
          <p:cNvPr id="16" name="Rectangle: Rounded Corners 15">
            <a:extLst>
              <a:ext uri="{FF2B5EF4-FFF2-40B4-BE49-F238E27FC236}">
                <a16:creationId xmlns:a16="http://schemas.microsoft.com/office/drawing/2014/main" id="{936C4AA9-F0C2-0288-14A1-4D5F4CA16654}"/>
              </a:ext>
            </a:extLst>
          </p:cNvPr>
          <p:cNvSpPr/>
          <p:nvPr/>
        </p:nvSpPr>
        <p:spPr>
          <a:xfrm>
            <a:off x="788705" y="6170492"/>
            <a:ext cx="7499131" cy="1216800"/>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endParaRPr>
          </a:p>
        </p:txBody>
      </p:sp>
      <p:sp>
        <p:nvSpPr>
          <p:cNvPr id="21" name="Rectangle: Rounded Corners 20">
            <a:extLst>
              <a:ext uri="{FF2B5EF4-FFF2-40B4-BE49-F238E27FC236}">
                <a16:creationId xmlns:a16="http://schemas.microsoft.com/office/drawing/2014/main" id="{58C6360B-0AE3-DF1B-2519-68A07946D31F}"/>
              </a:ext>
            </a:extLst>
          </p:cNvPr>
          <p:cNvSpPr/>
          <p:nvPr/>
        </p:nvSpPr>
        <p:spPr>
          <a:xfrm>
            <a:off x="9271913" y="3247736"/>
            <a:ext cx="8077201" cy="1254825"/>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endParaRPr>
          </a:p>
        </p:txBody>
      </p:sp>
      <p:sp>
        <p:nvSpPr>
          <p:cNvPr id="24" name="Rectangle: Rounded Corners 23">
            <a:extLst>
              <a:ext uri="{FF2B5EF4-FFF2-40B4-BE49-F238E27FC236}">
                <a16:creationId xmlns:a16="http://schemas.microsoft.com/office/drawing/2014/main" id="{02213570-C7B0-6939-3C82-025752B219D9}"/>
              </a:ext>
            </a:extLst>
          </p:cNvPr>
          <p:cNvSpPr/>
          <p:nvPr/>
        </p:nvSpPr>
        <p:spPr>
          <a:xfrm>
            <a:off x="9271912" y="4684661"/>
            <a:ext cx="8077201" cy="1254825"/>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endParaRPr>
          </a:p>
        </p:txBody>
      </p:sp>
      <p:sp>
        <p:nvSpPr>
          <p:cNvPr id="27" name="Rectangle: Rounded Corners 26">
            <a:extLst>
              <a:ext uri="{FF2B5EF4-FFF2-40B4-BE49-F238E27FC236}">
                <a16:creationId xmlns:a16="http://schemas.microsoft.com/office/drawing/2014/main" id="{C1B12A64-5A7A-C9C0-F57C-F0E8D781B404}"/>
              </a:ext>
            </a:extLst>
          </p:cNvPr>
          <p:cNvSpPr/>
          <p:nvPr/>
        </p:nvSpPr>
        <p:spPr>
          <a:xfrm>
            <a:off x="9271912" y="6121586"/>
            <a:ext cx="8077201" cy="1254825"/>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endParaRPr>
          </a:p>
        </p:txBody>
      </p:sp>
      <p:sp>
        <p:nvSpPr>
          <p:cNvPr id="30" name="Rectangle: Rounded Corners 29">
            <a:extLst>
              <a:ext uri="{FF2B5EF4-FFF2-40B4-BE49-F238E27FC236}">
                <a16:creationId xmlns:a16="http://schemas.microsoft.com/office/drawing/2014/main" id="{C8815C02-F201-EFA5-8F1F-7883795ACCDD}"/>
              </a:ext>
            </a:extLst>
          </p:cNvPr>
          <p:cNvSpPr/>
          <p:nvPr/>
        </p:nvSpPr>
        <p:spPr>
          <a:xfrm>
            <a:off x="9297721" y="1888229"/>
            <a:ext cx="8077201" cy="1216800"/>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endParaRPr>
          </a:p>
        </p:txBody>
      </p:sp>
      <p:sp>
        <p:nvSpPr>
          <p:cNvPr id="33" name="TextBox 32">
            <a:extLst>
              <a:ext uri="{FF2B5EF4-FFF2-40B4-BE49-F238E27FC236}">
                <a16:creationId xmlns:a16="http://schemas.microsoft.com/office/drawing/2014/main" id="{CD0C7F47-E4A9-557F-0C73-7890B48F4C05}"/>
              </a:ext>
            </a:extLst>
          </p:cNvPr>
          <p:cNvSpPr txBox="1"/>
          <p:nvPr/>
        </p:nvSpPr>
        <p:spPr>
          <a:xfrm>
            <a:off x="862329" y="6525653"/>
            <a:ext cx="9144000" cy="535531"/>
          </a:xfrm>
          <a:prstGeom prst="rect">
            <a:avLst/>
          </a:prstGeom>
          <a:noFill/>
        </p:spPr>
        <p:txBody>
          <a:bodyPr wrap="square">
            <a:spAutoFit/>
          </a:bodyPr>
          <a:lstStyle/>
          <a:p>
            <a:pPr marL="0" lvl="0" indent="0" algn="l" defTabSz="1422400">
              <a:lnSpc>
                <a:spcPct val="90000"/>
              </a:lnSpc>
              <a:spcBef>
                <a:spcPct val="0"/>
              </a:spcBef>
              <a:spcAft>
                <a:spcPct val="35000"/>
              </a:spcAft>
              <a:buNone/>
            </a:pPr>
            <a:r>
              <a:rPr lang="en-US" sz="3200" b="0" i="0" kern="1200" baseline="0" dirty="0">
                <a:solidFill>
                  <a:schemeClr val="bg1"/>
                </a:solidFill>
                <a:latin typeface="Arial" panose="020B0604020202020204" pitchFamily="34" charset="0"/>
                <a:ea typeface="Arimo" panose="020B0604020202020204" charset="0"/>
                <a:cs typeface="Arial" panose="020B0604020202020204" pitchFamily="34" charset="0"/>
              </a:rPr>
              <a:t>Using food as a reward or punishment</a:t>
            </a:r>
            <a:endParaRPr lang="en-US" sz="3200" kern="1200" dirty="0">
              <a:solidFill>
                <a:schemeClr val="bg1"/>
              </a:solidFill>
              <a:latin typeface="Arial" panose="020B0604020202020204" pitchFamily="34" charset="0"/>
              <a:ea typeface="Arimo" panose="020B060402020202020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2B8A5D5C-61B9-4B77-740F-CF05128507B5}"/>
              </a:ext>
            </a:extLst>
          </p:cNvPr>
          <p:cNvSpPr/>
          <p:nvPr/>
        </p:nvSpPr>
        <p:spPr>
          <a:xfrm>
            <a:off x="788706" y="4819001"/>
            <a:ext cx="7499131" cy="1216800"/>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lvl="0" indent="0" algn="l" defTabSz="1422400">
              <a:lnSpc>
                <a:spcPct val="90000"/>
              </a:lnSpc>
              <a:spcBef>
                <a:spcPct val="0"/>
              </a:spcBef>
              <a:spcAft>
                <a:spcPct val="35000"/>
              </a:spcAft>
              <a:buNone/>
            </a:pPr>
            <a:r>
              <a:rPr lang="en-US" sz="3200" b="0" i="1" kern="1200" baseline="0" dirty="0">
                <a:latin typeface="Arial" panose="020B0604020202020204" pitchFamily="34" charset="0"/>
                <a:ea typeface="Arimo" panose="020B0604020202020204" charset="0"/>
                <a:cs typeface="Arial" panose="020B0604020202020204" pitchFamily="34" charset="0"/>
              </a:rPr>
              <a:t>Always</a:t>
            </a:r>
            <a:r>
              <a:rPr lang="en-US" sz="3200" b="0" i="0" kern="1200" baseline="0" dirty="0">
                <a:latin typeface="Arial" panose="020B0604020202020204" pitchFamily="34" charset="0"/>
                <a:ea typeface="Arimo" panose="020B0604020202020204" charset="0"/>
                <a:cs typeface="Arial" panose="020B0604020202020204" pitchFamily="34" charset="0"/>
              </a:rPr>
              <a:t> offering meal replacement drinks/snacks</a:t>
            </a:r>
            <a:endParaRPr lang="en-US" sz="3200" kern="1200" dirty="0">
              <a:latin typeface="Arial" panose="020B0604020202020204" pitchFamily="34" charset="0"/>
              <a:ea typeface="Arimo" panose="020B0604020202020204" charset="0"/>
              <a:cs typeface="Arial" panose="020B0604020202020204" pitchFamily="34" charset="0"/>
            </a:endParaRPr>
          </a:p>
        </p:txBody>
      </p:sp>
      <p:sp>
        <p:nvSpPr>
          <p:cNvPr id="36" name="TextBox 35">
            <a:extLst>
              <a:ext uri="{FF2B5EF4-FFF2-40B4-BE49-F238E27FC236}">
                <a16:creationId xmlns:a16="http://schemas.microsoft.com/office/drawing/2014/main" id="{014AC45B-CA88-C17E-D7FF-25903DDA5CBD}"/>
              </a:ext>
            </a:extLst>
          </p:cNvPr>
          <p:cNvSpPr txBox="1"/>
          <p:nvPr/>
        </p:nvSpPr>
        <p:spPr>
          <a:xfrm>
            <a:off x="10358122" y="1119377"/>
            <a:ext cx="9144000" cy="707886"/>
          </a:xfrm>
          <a:prstGeom prst="rect">
            <a:avLst/>
          </a:prstGeom>
          <a:noFill/>
        </p:spPr>
        <p:txBody>
          <a:bodyPr wrap="square">
            <a:spAutoFit/>
          </a:bodyPr>
          <a:lstStyle/>
          <a:p>
            <a:r>
              <a:rPr lang="en-US" sz="4000" b="1" dirty="0">
                <a:latin typeface="Arial" panose="020B0604020202020204" pitchFamily="34" charset="0"/>
              </a:rPr>
              <a:t>Try….</a:t>
            </a:r>
            <a:endParaRPr lang="en-US" sz="4000" dirty="0">
              <a:latin typeface="Arial" panose="020B0604020202020204" pitchFamily="34" charset="0"/>
            </a:endParaRPr>
          </a:p>
        </p:txBody>
      </p:sp>
      <p:sp>
        <p:nvSpPr>
          <p:cNvPr id="7" name="TextBox 6">
            <a:extLst>
              <a:ext uri="{FF2B5EF4-FFF2-40B4-BE49-F238E27FC236}">
                <a16:creationId xmlns:a16="http://schemas.microsoft.com/office/drawing/2014/main" id="{278EB55C-0240-124B-1532-023B459E8E2B}"/>
              </a:ext>
            </a:extLst>
          </p:cNvPr>
          <p:cNvSpPr txBox="1"/>
          <p:nvPr/>
        </p:nvSpPr>
        <p:spPr>
          <a:xfrm>
            <a:off x="9418380" y="6208506"/>
            <a:ext cx="7996781" cy="978729"/>
          </a:xfrm>
          <a:prstGeom prst="rect">
            <a:avLst/>
          </a:prstGeom>
          <a:noFill/>
        </p:spPr>
        <p:txBody>
          <a:bodyPr wrap="square">
            <a:spAutoFit/>
          </a:bodyPr>
          <a:lstStyle/>
          <a:p>
            <a:pPr marL="0" lvl="0" indent="0" algn="l" defTabSz="1422400">
              <a:lnSpc>
                <a:spcPct val="90000"/>
              </a:lnSpc>
              <a:spcBef>
                <a:spcPct val="0"/>
              </a:spcBef>
              <a:spcAft>
                <a:spcPct val="35000"/>
              </a:spcAft>
              <a:buNone/>
            </a:pPr>
            <a:r>
              <a:rPr kumimoji="0" lang="en-US" sz="3200" b="0" i="0" u="none" strike="noStrike" kern="1200" cap="none" spc="183" normalizeH="0" baseline="0" noProof="0" dirty="0">
                <a:ln>
                  <a:noFill/>
                </a:ln>
                <a:solidFill>
                  <a:schemeClr val="bg1"/>
                </a:solidFill>
                <a:effectLst/>
                <a:uLnTx/>
                <a:uFillTx/>
                <a:latin typeface="Arial" panose="020B0604020202020204" pitchFamily="34" charset="0"/>
                <a:ea typeface="Arimo"/>
                <a:cs typeface="Arial" panose="020B0604020202020204" pitchFamily="34" charset="0"/>
                <a:sym typeface="Arimo"/>
              </a:rPr>
              <a:t>Celebrating with </a:t>
            </a:r>
            <a:r>
              <a:rPr lang="en-US" sz="3200" spc="183" dirty="0">
                <a:solidFill>
                  <a:schemeClr val="bg1"/>
                </a:solidFill>
                <a:latin typeface="Arial" panose="020B0604020202020204" pitchFamily="34" charset="0"/>
                <a:ea typeface="Arimo"/>
                <a:cs typeface="Arial" panose="020B0604020202020204" pitchFamily="34" charset="0"/>
                <a:sym typeface="Arimo"/>
              </a:rPr>
              <a:t>praise or extra playtime</a:t>
            </a:r>
            <a:endParaRPr lang="en-US" sz="3200" kern="1200" dirty="0">
              <a:solidFill>
                <a:schemeClr val="bg1"/>
              </a:solidFill>
              <a:latin typeface="Arial" panose="020B0604020202020204" pitchFamily="34" charset="0"/>
            </a:endParaRPr>
          </a:p>
        </p:txBody>
      </p:sp>
      <p:sp>
        <p:nvSpPr>
          <p:cNvPr id="13" name="TextBox 12">
            <a:extLst>
              <a:ext uri="{FF2B5EF4-FFF2-40B4-BE49-F238E27FC236}">
                <a16:creationId xmlns:a16="http://schemas.microsoft.com/office/drawing/2014/main" id="{FE5C9863-331C-2EF8-F1B9-A22D1FB29DCD}"/>
              </a:ext>
            </a:extLst>
          </p:cNvPr>
          <p:cNvSpPr txBox="1"/>
          <p:nvPr/>
        </p:nvSpPr>
        <p:spPr>
          <a:xfrm>
            <a:off x="9449433" y="4877596"/>
            <a:ext cx="7722158" cy="978729"/>
          </a:xfrm>
          <a:prstGeom prst="rect">
            <a:avLst/>
          </a:prstGeom>
          <a:noFill/>
        </p:spPr>
        <p:txBody>
          <a:bodyPr wrap="square">
            <a:spAutoFit/>
          </a:bodyPr>
          <a:lstStyle/>
          <a:p>
            <a:pPr marL="0" lvl="0" indent="0" algn="l" defTabSz="1422400">
              <a:lnSpc>
                <a:spcPct val="90000"/>
              </a:lnSpc>
              <a:spcBef>
                <a:spcPct val="0"/>
              </a:spcBef>
              <a:spcAft>
                <a:spcPct val="35000"/>
              </a:spcAft>
              <a:buNone/>
            </a:pPr>
            <a:r>
              <a:rPr kumimoji="0" lang="en-US" sz="3200" b="0" i="0" u="none" strike="noStrike" kern="1200" cap="none" spc="183" normalizeH="0" baseline="0" noProof="0" dirty="0">
                <a:ln>
                  <a:noFill/>
                </a:ln>
                <a:solidFill>
                  <a:schemeClr val="bg1"/>
                </a:solidFill>
                <a:effectLst/>
                <a:uLnTx/>
                <a:uFillTx/>
                <a:latin typeface="Arial" panose="020B0604020202020204" pitchFamily="34" charset="0"/>
                <a:ea typeface="Arimo"/>
                <a:cs typeface="Arial" panose="020B0604020202020204" pitchFamily="34" charset="0"/>
                <a:sym typeface="Arimo"/>
              </a:rPr>
              <a:t>Offering regular meals and snacks at set times</a:t>
            </a:r>
            <a:endParaRPr lang="en-US" sz="3200" kern="1200" dirty="0">
              <a:solidFill>
                <a:schemeClr val="bg1"/>
              </a:solidFill>
              <a:latin typeface="Arial" panose="020B0604020202020204" pitchFamily="34" charset="0"/>
            </a:endParaRPr>
          </a:p>
        </p:txBody>
      </p:sp>
      <p:sp>
        <p:nvSpPr>
          <p:cNvPr id="15" name="TextBox 14">
            <a:extLst>
              <a:ext uri="{FF2B5EF4-FFF2-40B4-BE49-F238E27FC236}">
                <a16:creationId xmlns:a16="http://schemas.microsoft.com/office/drawing/2014/main" id="{F8A6BB85-C047-6D84-4FA5-39BB3FBE346B}"/>
              </a:ext>
            </a:extLst>
          </p:cNvPr>
          <p:cNvSpPr txBox="1"/>
          <p:nvPr/>
        </p:nvSpPr>
        <p:spPr>
          <a:xfrm>
            <a:off x="9444181" y="3615609"/>
            <a:ext cx="10326414" cy="535531"/>
          </a:xfrm>
          <a:prstGeom prst="rect">
            <a:avLst/>
          </a:prstGeom>
          <a:noFill/>
        </p:spPr>
        <p:txBody>
          <a:bodyPr wrap="square">
            <a:spAutoFit/>
          </a:bodyPr>
          <a:lstStyle/>
          <a:p>
            <a:pPr marL="0" lvl="0" indent="0" algn="l" defTabSz="1422400">
              <a:lnSpc>
                <a:spcPct val="90000"/>
              </a:lnSpc>
              <a:spcBef>
                <a:spcPct val="0"/>
              </a:spcBef>
              <a:spcAft>
                <a:spcPct val="35000"/>
              </a:spcAft>
              <a:buNone/>
            </a:pPr>
            <a:r>
              <a:rPr kumimoji="0" lang="en-US" sz="3200" b="0" i="0" u="none" strike="noStrike" kern="1200" cap="none" spc="183" normalizeH="0" baseline="0" noProof="0" dirty="0">
                <a:ln>
                  <a:noFill/>
                </a:ln>
                <a:solidFill>
                  <a:schemeClr val="bg1"/>
                </a:solidFill>
                <a:effectLst/>
                <a:uLnTx/>
                <a:uFillTx/>
                <a:latin typeface="Arial" panose="020B0604020202020204" pitchFamily="34" charset="0"/>
                <a:ea typeface="Arimo"/>
                <a:cs typeface="Arial" panose="020B0604020202020204" pitchFamily="34" charset="0"/>
                <a:sym typeface="Arimo"/>
              </a:rPr>
              <a:t>Staying calm and eating with them</a:t>
            </a:r>
            <a:endParaRPr lang="en-US" sz="3200" kern="1200" dirty="0">
              <a:solidFill>
                <a:schemeClr val="bg1"/>
              </a:solidFill>
              <a:latin typeface="Arial" panose="020B0604020202020204" pitchFamily="34" charset="0"/>
            </a:endParaRPr>
          </a:p>
        </p:txBody>
      </p:sp>
      <p:sp>
        <p:nvSpPr>
          <p:cNvPr id="18" name="TextBox 17">
            <a:extLst>
              <a:ext uri="{FF2B5EF4-FFF2-40B4-BE49-F238E27FC236}">
                <a16:creationId xmlns:a16="http://schemas.microsoft.com/office/drawing/2014/main" id="{2ECC94D8-E368-18F0-050C-B0AEE566AC25}"/>
              </a:ext>
            </a:extLst>
          </p:cNvPr>
          <p:cNvSpPr txBox="1"/>
          <p:nvPr/>
        </p:nvSpPr>
        <p:spPr>
          <a:xfrm>
            <a:off x="9449436" y="2304923"/>
            <a:ext cx="7763260" cy="535531"/>
          </a:xfrm>
          <a:prstGeom prst="rect">
            <a:avLst/>
          </a:prstGeom>
          <a:noFill/>
        </p:spPr>
        <p:txBody>
          <a:bodyPr wrap="square">
            <a:spAutoFit/>
          </a:bodyPr>
          <a:lstStyle/>
          <a:p>
            <a:pPr marL="0" lvl="0" indent="0" algn="l" defTabSz="1422400">
              <a:lnSpc>
                <a:spcPct val="90000"/>
              </a:lnSpc>
              <a:spcBef>
                <a:spcPct val="0"/>
              </a:spcBef>
              <a:spcAft>
                <a:spcPct val="35000"/>
              </a:spcAft>
              <a:buNone/>
            </a:pPr>
            <a:r>
              <a:rPr kumimoji="0" lang="en-US" sz="3200" b="0" i="0" u="none" strike="noStrike" kern="1200" cap="none" spc="183" normalizeH="0" baseline="0" noProof="0" dirty="0">
                <a:ln>
                  <a:noFill/>
                </a:ln>
                <a:solidFill>
                  <a:schemeClr val="bg1"/>
                </a:solidFill>
                <a:effectLst/>
                <a:uLnTx/>
                <a:uFillTx/>
                <a:latin typeface="Arial" panose="020B0604020202020204" pitchFamily="34" charset="0"/>
                <a:ea typeface="Arimo"/>
                <a:cs typeface="Arial" panose="020B0604020202020204" pitchFamily="34" charset="0"/>
                <a:sym typeface="Arimo"/>
              </a:rPr>
              <a:t>Letting them choose how much to eat</a:t>
            </a:r>
            <a:endParaRPr lang="en-US" sz="3200" kern="1200" dirty="0">
              <a:solidFill>
                <a:schemeClr val="bg1"/>
              </a:solidFill>
              <a:latin typeface="Arial" panose="020B0604020202020204" pitchFamily="34" charset="0"/>
            </a:endParaRPr>
          </a:p>
        </p:txBody>
      </p:sp>
      <p:sp>
        <p:nvSpPr>
          <p:cNvPr id="32" name="TextBox 31">
            <a:extLst>
              <a:ext uri="{FF2B5EF4-FFF2-40B4-BE49-F238E27FC236}">
                <a16:creationId xmlns:a16="http://schemas.microsoft.com/office/drawing/2014/main" id="{4DF439B3-2BFC-804F-58DF-E4C5627D720C}"/>
              </a:ext>
            </a:extLst>
          </p:cNvPr>
          <p:cNvSpPr txBox="1"/>
          <p:nvPr/>
        </p:nvSpPr>
        <p:spPr>
          <a:xfrm>
            <a:off x="933324" y="3790793"/>
            <a:ext cx="6750094" cy="535531"/>
          </a:xfrm>
          <a:prstGeom prst="rect">
            <a:avLst/>
          </a:prstGeom>
          <a:noFill/>
        </p:spPr>
        <p:txBody>
          <a:bodyPr wrap="square">
            <a:spAutoFit/>
          </a:bodyPr>
          <a:lstStyle/>
          <a:p>
            <a:pPr marL="0" lvl="0" indent="0" algn="l" defTabSz="1422400">
              <a:lnSpc>
                <a:spcPct val="90000"/>
              </a:lnSpc>
              <a:spcBef>
                <a:spcPct val="0"/>
              </a:spcBef>
              <a:spcAft>
                <a:spcPct val="35000"/>
              </a:spcAft>
              <a:buNone/>
            </a:pPr>
            <a:r>
              <a:rPr lang="en-US" sz="3200" b="0" i="0" kern="1200" baseline="0" dirty="0">
                <a:solidFill>
                  <a:schemeClr val="bg1"/>
                </a:solidFill>
                <a:latin typeface="Arial" panose="020B0604020202020204" pitchFamily="34" charset="0"/>
                <a:ea typeface="Arimo" panose="020B0604020202020204" charset="0"/>
                <a:cs typeface="Arial" panose="020B0604020202020204" pitchFamily="34" charset="0"/>
              </a:rPr>
              <a:t>Nagging or making deals</a:t>
            </a:r>
            <a:endParaRPr lang="en-US" sz="3200" kern="1200" dirty="0">
              <a:solidFill>
                <a:schemeClr val="bg1"/>
              </a:solidFill>
              <a:latin typeface="Arial" panose="020B0604020202020204" pitchFamily="34" charset="0"/>
              <a:ea typeface="Arimo" panose="020B0604020202020204" charset="0"/>
              <a:cs typeface="Arial" panose="020B0604020202020204" pitchFamily="34" charset="0"/>
            </a:endParaRPr>
          </a:p>
        </p:txBody>
      </p:sp>
      <p:sp>
        <p:nvSpPr>
          <p:cNvPr id="35" name="TextBox 6">
            <a:extLst>
              <a:ext uri="{FF2B5EF4-FFF2-40B4-BE49-F238E27FC236}">
                <a16:creationId xmlns:a16="http://schemas.microsoft.com/office/drawing/2014/main" id="{7ABBA2A7-8B78-0B37-0BDF-E6492F45D2AA}"/>
              </a:ext>
            </a:extLst>
          </p:cNvPr>
          <p:cNvSpPr txBox="1"/>
          <p:nvPr/>
        </p:nvSpPr>
        <p:spPr>
          <a:xfrm>
            <a:off x="1865589" y="33853"/>
            <a:ext cx="14330866" cy="1040862"/>
          </a:xfrm>
          <a:prstGeom prst="rect">
            <a:avLst/>
          </a:prstGeom>
        </p:spPr>
        <p:txBody>
          <a:bodyPr wrap="square" lIns="0" tIns="0" rIns="0" bIns="0" rtlCol="0" anchor="t">
            <a:spAutoFit/>
          </a:bodyPr>
          <a:lstStyle/>
          <a:p>
            <a:pPr algn="ctr">
              <a:lnSpc>
                <a:spcPts val="9063"/>
              </a:lnSpc>
            </a:pPr>
            <a:r>
              <a:rPr lang="en-US" sz="5400" b="1" spc="556" dirty="0">
                <a:solidFill>
                  <a:srgbClr val="2D2119"/>
                </a:solidFill>
                <a:latin typeface="Arial" panose="020B0604020202020204" pitchFamily="34" charset="0"/>
                <a:ea typeface="Raleway Bold"/>
                <a:cs typeface="Arial" panose="020B0604020202020204" pitchFamily="34" charset="0"/>
                <a:sym typeface="Raleway Bold"/>
              </a:rPr>
              <a:t>Handling Challenging Mealtimes</a:t>
            </a:r>
          </a:p>
        </p:txBody>
      </p:sp>
    </p:spTree>
    <p:extLst>
      <p:ext uri="{BB962C8B-B14F-4D97-AF65-F5344CB8AC3E}">
        <p14:creationId xmlns:p14="http://schemas.microsoft.com/office/powerpoint/2010/main" val="100266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4" grpId="0" animBg="1"/>
      <p:bldP spid="36"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17264" y="-389713"/>
            <a:ext cx="13577706" cy="9648013"/>
            <a:chOff x="0" y="0"/>
            <a:chExt cx="4953184" cy="3519621"/>
          </a:xfrm>
        </p:grpSpPr>
        <p:sp>
          <p:nvSpPr>
            <p:cNvPr id="3" name="Freeform 3"/>
            <p:cNvSpPr/>
            <p:nvPr/>
          </p:nvSpPr>
          <p:spPr>
            <a:xfrm>
              <a:off x="0" y="0"/>
              <a:ext cx="4953184" cy="3519621"/>
            </a:xfrm>
            <a:custGeom>
              <a:avLst/>
              <a:gdLst/>
              <a:ahLst/>
              <a:cxnLst/>
              <a:rect l="l" t="t" r="r" b="b"/>
              <a:pathLst>
                <a:path w="4953184" h="3519621">
                  <a:moveTo>
                    <a:pt x="0" y="0"/>
                  </a:moveTo>
                  <a:lnTo>
                    <a:pt x="4953184" y="0"/>
                  </a:lnTo>
                  <a:lnTo>
                    <a:pt x="4953184" y="3519621"/>
                  </a:lnTo>
                  <a:lnTo>
                    <a:pt x="0" y="3519621"/>
                  </a:lnTo>
                  <a:close/>
                </a:path>
              </a:pathLst>
            </a:custGeom>
            <a:solidFill>
              <a:srgbClr val="FFFFFF"/>
            </a:solidFill>
          </p:spPr>
          <p:txBody>
            <a:bodyPr/>
            <a:lstStyle/>
            <a:p>
              <a:endParaRPr lang="en-US" dirty="0">
                <a:latin typeface="Arial" panose="020B0604020202020204" pitchFamily="34" charset="0"/>
              </a:endParaRPr>
            </a:p>
          </p:txBody>
        </p:sp>
      </p:grpSp>
      <p:grpSp>
        <p:nvGrpSpPr>
          <p:cNvPr id="4" name="Group 4"/>
          <p:cNvGrpSpPr/>
          <p:nvPr/>
        </p:nvGrpSpPr>
        <p:grpSpPr>
          <a:xfrm>
            <a:off x="14540567" y="2334621"/>
            <a:ext cx="2037050" cy="4618295"/>
            <a:chOff x="0" y="0"/>
            <a:chExt cx="3000495" cy="6802569"/>
          </a:xfrm>
        </p:grpSpPr>
        <p:sp>
          <p:nvSpPr>
            <p:cNvPr id="5" name="Freeform 5"/>
            <p:cNvSpPr/>
            <p:nvPr/>
          </p:nvSpPr>
          <p:spPr>
            <a:xfrm>
              <a:off x="0" y="0"/>
              <a:ext cx="3000495" cy="6802568"/>
            </a:xfrm>
            <a:custGeom>
              <a:avLst/>
              <a:gdLst/>
              <a:ahLst/>
              <a:cxnLst/>
              <a:rect l="l" t="t" r="r" b="b"/>
              <a:pathLst>
                <a:path w="3000495" h="6802568">
                  <a:moveTo>
                    <a:pt x="0" y="0"/>
                  </a:moveTo>
                  <a:lnTo>
                    <a:pt x="3000495" y="0"/>
                  </a:lnTo>
                  <a:lnTo>
                    <a:pt x="3000495" y="6802568"/>
                  </a:lnTo>
                  <a:lnTo>
                    <a:pt x="0" y="6802568"/>
                  </a:lnTo>
                  <a:close/>
                </a:path>
              </a:pathLst>
            </a:custGeom>
            <a:solidFill>
              <a:srgbClr val="C9C2AF">
                <a:alpha val="83922"/>
              </a:srgbClr>
            </a:solidFill>
          </p:spPr>
          <p:txBody>
            <a:bodyPr/>
            <a:lstStyle/>
            <a:p>
              <a:endParaRPr lang="en-US" dirty="0">
                <a:latin typeface="Arial" panose="020B0604020202020204" pitchFamily="34" charset="0"/>
              </a:endParaRPr>
            </a:p>
          </p:txBody>
        </p:sp>
      </p:grpSp>
      <p:sp>
        <p:nvSpPr>
          <p:cNvPr id="6" name="Freeform 6"/>
          <p:cNvSpPr/>
          <p:nvPr/>
        </p:nvSpPr>
        <p:spPr>
          <a:xfrm>
            <a:off x="0" y="0"/>
            <a:ext cx="18288000" cy="10359466"/>
          </a:xfrm>
          <a:custGeom>
            <a:avLst/>
            <a:gdLst/>
            <a:ahLst/>
            <a:cxnLst/>
            <a:rect l="l" t="t" r="r" b="b"/>
            <a:pathLst>
              <a:path w="18288000" h="10359466">
                <a:moveTo>
                  <a:pt x="0" y="0"/>
                </a:moveTo>
                <a:lnTo>
                  <a:pt x="18288000" y="0"/>
                </a:lnTo>
                <a:lnTo>
                  <a:pt x="18288000" y="10359466"/>
                </a:lnTo>
                <a:lnTo>
                  <a:pt x="0" y="10359466"/>
                </a:lnTo>
                <a:lnTo>
                  <a:pt x="0" y="0"/>
                </a:lnTo>
                <a:close/>
              </a:path>
            </a:pathLst>
          </a:custGeom>
          <a:blipFill>
            <a:blip r:embed="rId3"/>
            <a:stretch>
              <a:fillRect t="-8807" b="-8807"/>
            </a:stretch>
          </a:blipFill>
        </p:spPr>
        <p:txBody>
          <a:bodyPr/>
          <a:lstStyle/>
          <a:p>
            <a:endParaRPr lang="en-US" dirty="0">
              <a:latin typeface="Arial" panose="020B0604020202020204" pitchFamily="34" charset="0"/>
            </a:endParaRPr>
          </a:p>
        </p:txBody>
      </p:sp>
      <p:sp>
        <p:nvSpPr>
          <p:cNvPr id="7" name="TextBox 7"/>
          <p:cNvSpPr txBox="1"/>
          <p:nvPr/>
        </p:nvSpPr>
        <p:spPr>
          <a:xfrm>
            <a:off x="7892512" y="2976206"/>
            <a:ext cx="9366788" cy="5960414"/>
          </a:xfrm>
          <a:prstGeom prst="rect">
            <a:avLst/>
          </a:prstGeom>
        </p:spPr>
        <p:txBody>
          <a:bodyPr lIns="0" tIns="0" rIns="0" bIns="0" rtlCol="0" anchor="t">
            <a:spAutoFit/>
          </a:bodyPr>
          <a:lstStyle/>
          <a:p>
            <a:pPr algn="l">
              <a:lnSpc>
                <a:spcPts val="4651"/>
              </a:lnSpc>
            </a:pPr>
            <a:r>
              <a:rPr lang="en-US" sz="2871" i="1" spc="155" dirty="0">
                <a:solidFill>
                  <a:srgbClr val="2D2119"/>
                </a:solidFill>
                <a:latin typeface="Arial" panose="020B0604020202020204" pitchFamily="34" charset="0"/>
                <a:ea typeface="Arimo Italics"/>
                <a:cs typeface="Arial" panose="020B0604020202020204" pitchFamily="34" charset="0"/>
                <a:sym typeface="Arimo Italics"/>
              </a:rPr>
              <a:t>“I’m fine with letting them choose how much they want to eat. But after they’ve basically eaten nothing, then they want dessert. I feel like I’m getting taken advantage of if I give it to them. If I try to get them to eat more, it’s worse because we end up negotiating the entire meal: “Okay, if you have 3 more bites of meat, you can have a cookie.” It’s gotten to the point that my 6-year-old will ask at the beginning of the meal, “How much do I need to eat in order to have a treat?”</a:t>
            </a:r>
          </a:p>
        </p:txBody>
      </p:sp>
      <p:sp>
        <p:nvSpPr>
          <p:cNvPr id="8" name="TextBox 8"/>
          <p:cNvSpPr txBox="1"/>
          <p:nvPr/>
        </p:nvSpPr>
        <p:spPr>
          <a:xfrm>
            <a:off x="7662178" y="723421"/>
            <a:ext cx="8915439" cy="1873250"/>
          </a:xfrm>
          <a:prstGeom prst="rect">
            <a:avLst/>
          </a:prstGeom>
        </p:spPr>
        <p:txBody>
          <a:bodyPr lIns="0" tIns="0" rIns="0" bIns="0" rtlCol="0" anchor="t">
            <a:spAutoFit/>
          </a:bodyPr>
          <a:lstStyle/>
          <a:p>
            <a:pPr algn="ctr">
              <a:lnSpc>
                <a:spcPts val="7540"/>
              </a:lnSpc>
            </a:pPr>
            <a:r>
              <a:rPr lang="en-US" sz="6000" b="1" spc="462" dirty="0">
                <a:solidFill>
                  <a:srgbClr val="2D2119"/>
                </a:solidFill>
                <a:latin typeface="Arial" panose="020B0604020202020204" pitchFamily="34" charset="0"/>
                <a:ea typeface="Raleway Bold"/>
                <a:cs typeface="Arial" panose="020B0604020202020204" pitchFamily="34" charset="0"/>
                <a:sym typeface="Raleway Bold"/>
              </a:rPr>
              <a:t>WHAT ABOUT DESSERT?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71092" y="534468"/>
            <a:ext cx="5347402" cy="9490733"/>
            <a:chOff x="0" y="0"/>
            <a:chExt cx="1950747" cy="3462245"/>
          </a:xfrm>
        </p:grpSpPr>
        <p:sp>
          <p:nvSpPr>
            <p:cNvPr id="3" name="Freeform 3"/>
            <p:cNvSpPr/>
            <p:nvPr/>
          </p:nvSpPr>
          <p:spPr>
            <a:xfrm>
              <a:off x="0" y="0"/>
              <a:ext cx="1950747" cy="3462245"/>
            </a:xfrm>
            <a:custGeom>
              <a:avLst/>
              <a:gdLst/>
              <a:ahLst/>
              <a:cxnLst/>
              <a:rect l="l" t="t" r="r" b="b"/>
              <a:pathLst>
                <a:path w="1950747" h="3462245">
                  <a:moveTo>
                    <a:pt x="0" y="0"/>
                  </a:moveTo>
                  <a:lnTo>
                    <a:pt x="1950747" y="0"/>
                  </a:lnTo>
                  <a:lnTo>
                    <a:pt x="1950747" y="3462245"/>
                  </a:lnTo>
                  <a:lnTo>
                    <a:pt x="0" y="3462245"/>
                  </a:lnTo>
                  <a:close/>
                </a:path>
              </a:pathLst>
            </a:custGeom>
            <a:solidFill>
              <a:srgbClr val="C9C2AF">
                <a:alpha val="83922"/>
              </a:srgbClr>
            </a:solidFill>
          </p:spPr>
          <p:txBody>
            <a:bodyPr/>
            <a:lstStyle/>
            <a:p>
              <a:endParaRPr lang="en-US" dirty="0">
                <a:latin typeface="Arial" panose="020B0604020202020204" pitchFamily="34" charset="0"/>
              </a:endParaRPr>
            </a:p>
          </p:txBody>
        </p:sp>
      </p:grpSp>
      <p:grpSp>
        <p:nvGrpSpPr>
          <p:cNvPr id="4" name="Group 4"/>
          <p:cNvGrpSpPr/>
          <p:nvPr/>
        </p:nvGrpSpPr>
        <p:grpSpPr>
          <a:xfrm>
            <a:off x="0" y="652311"/>
            <a:ext cx="1028700" cy="8090402"/>
            <a:chOff x="0" y="0"/>
            <a:chExt cx="375273" cy="2951400"/>
          </a:xfrm>
        </p:grpSpPr>
        <p:sp>
          <p:nvSpPr>
            <p:cNvPr id="5" name="Freeform 5"/>
            <p:cNvSpPr/>
            <p:nvPr/>
          </p:nvSpPr>
          <p:spPr>
            <a:xfrm>
              <a:off x="0" y="0"/>
              <a:ext cx="375273" cy="2951400"/>
            </a:xfrm>
            <a:custGeom>
              <a:avLst/>
              <a:gdLst/>
              <a:ahLst/>
              <a:cxnLst/>
              <a:rect l="l" t="t" r="r" b="b"/>
              <a:pathLst>
                <a:path w="375273" h="2951400">
                  <a:moveTo>
                    <a:pt x="0" y="0"/>
                  </a:moveTo>
                  <a:lnTo>
                    <a:pt x="375273" y="0"/>
                  </a:lnTo>
                  <a:lnTo>
                    <a:pt x="375273" y="2951400"/>
                  </a:lnTo>
                  <a:lnTo>
                    <a:pt x="0" y="2951400"/>
                  </a:lnTo>
                  <a:close/>
                </a:path>
              </a:pathLst>
            </a:custGeom>
            <a:solidFill>
              <a:srgbClr val="C9C2AF">
                <a:alpha val="83922"/>
              </a:srgbClr>
            </a:solidFill>
          </p:spPr>
          <p:txBody>
            <a:bodyPr/>
            <a:lstStyle/>
            <a:p>
              <a:endParaRPr lang="en-US" dirty="0">
                <a:latin typeface="Arial" panose="020B0604020202020204" pitchFamily="34" charset="0"/>
              </a:endParaRPr>
            </a:p>
          </p:txBody>
        </p:sp>
      </p:grpSp>
      <p:sp>
        <p:nvSpPr>
          <p:cNvPr id="6" name="TextBox 6"/>
          <p:cNvSpPr txBox="1"/>
          <p:nvPr/>
        </p:nvSpPr>
        <p:spPr>
          <a:xfrm>
            <a:off x="1289128" y="1257300"/>
            <a:ext cx="10496526" cy="1085425"/>
          </a:xfrm>
          <a:prstGeom prst="rect">
            <a:avLst/>
          </a:prstGeom>
        </p:spPr>
        <p:txBody>
          <a:bodyPr lIns="0" tIns="0" rIns="0" bIns="0" rtlCol="0" anchor="t">
            <a:spAutoFit/>
          </a:bodyPr>
          <a:lstStyle/>
          <a:p>
            <a:pPr algn="ctr">
              <a:lnSpc>
                <a:spcPts val="9063"/>
              </a:lnSpc>
            </a:pPr>
            <a:r>
              <a:rPr lang="en-US" sz="7200" b="1" spc="556" dirty="0">
                <a:solidFill>
                  <a:srgbClr val="2D2119"/>
                </a:solidFill>
                <a:latin typeface="Arial" panose="020B0604020202020204" pitchFamily="34" charset="0"/>
                <a:ea typeface="Raleway Bold"/>
                <a:cs typeface="Arial" panose="020B0604020202020204" pitchFamily="34" charset="0"/>
                <a:sym typeface="Raleway Bold"/>
              </a:rPr>
              <a:t>Let’s share!</a:t>
            </a:r>
          </a:p>
        </p:txBody>
      </p:sp>
      <p:pic>
        <p:nvPicPr>
          <p:cNvPr id="16" name="Graphic 15">
            <a:extLst>
              <a:ext uri="{FF2B5EF4-FFF2-40B4-BE49-F238E27FC236}">
                <a16:creationId xmlns:a16="http://schemas.microsoft.com/office/drawing/2014/main" id="{40219F53-C2AC-EAB1-CA03-FFE12A70B2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11804988" y="952500"/>
            <a:ext cx="6438900" cy="6438900"/>
          </a:xfrm>
          <a:prstGeom prst="rect">
            <a:avLst/>
          </a:prstGeom>
        </p:spPr>
      </p:pic>
      <p:sp>
        <p:nvSpPr>
          <p:cNvPr id="19" name="TextBox 7">
            <a:extLst>
              <a:ext uri="{FF2B5EF4-FFF2-40B4-BE49-F238E27FC236}">
                <a16:creationId xmlns:a16="http://schemas.microsoft.com/office/drawing/2014/main" id="{747A5CBF-DBE8-510A-7E3A-761538EBF172}"/>
              </a:ext>
            </a:extLst>
          </p:cNvPr>
          <p:cNvSpPr txBox="1"/>
          <p:nvPr/>
        </p:nvSpPr>
        <p:spPr>
          <a:xfrm>
            <a:off x="2255234" y="2781300"/>
            <a:ext cx="9163260" cy="7332007"/>
          </a:xfrm>
          <a:prstGeom prst="rect">
            <a:avLst/>
          </a:prstGeom>
        </p:spPr>
        <p:txBody>
          <a:bodyPr wrap="square" lIns="0" tIns="0" rIns="0" bIns="0" rtlCol="0" anchor="t">
            <a:spAutoFit/>
          </a:bodyPr>
          <a:lstStyle/>
          <a:p>
            <a:pPr marL="734055" lvl="1" indent="-367027">
              <a:lnSpc>
                <a:spcPts val="4759"/>
              </a:lnSpc>
              <a:buFont typeface="Arial"/>
              <a:buChar char="•"/>
            </a:pPr>
            <a:r>
              <a:rPr lang="en-US" sz="3600" spc="183" dirty="0">
                <a:solidFill>
                  <a:srgbClr val="2D2119"/>
                </a:solidFill>
                <a:latin typeface="Arial" panose="020B0604020202020204" pitchFamily="34" charset="0"/>
                <a:ea typeface="Arimo"/>
                <a:cs typeface="Arial" panose="020B0604020202020204" pitchFamily="34" charset="0"/>
                <a:sym typeface="Arimo"/>
              </a:rPr>
              <a:t>Have you tried any of the ideas presented today?</a:t>
            </a:r>
          </a:p>
          <a:p>
            <a:pPr marL="1191255" lvl="2" indent="-367027">
              <a:lnSpc>
                <a:spcPts val="4759"/>
              </a:lnSpc>
              <a:buFont typeface="Arial"/>
              <a:buChar char="•"/>
            </a:pPr>
            <a:r>
              <a:rPr lang="en-US" sz="3600" spc="183" dirty="0">
                <a:solidFill>
                  <a:srgbClr val="2D2119"/>
                </a:solidFill>
                <a:latin typeface="Arial" panose="020B0604020202020204" pitchFamily="34" charset="0"/>
                <a:ea typeface="Arimo"/>
                <a:cs typeface="Arial" panose="020B0604020202020204" pitchFamily="34" charset="0"/>
                <a:sym typeface="Arimo"/>
              </a:rPr>
              <a:t>What worked?</a:t>
            </a:r>
          </a:p>
          <a:p>
            <a:pPr marL="1191255" lvl="2" indent="-367027">
              <a:lnSpc>
                <a:spcPts val="4759"/>
              </a:lnSpc>
              <a:buFont typeface="Arial"/>
              <a:buChar char="•"/>
            </a:pPr>
            <a:r>
              <a:rPr lang="en-US" sz="3600" spc="183" dirty="0">
                <a:solidFill>
                  <a:srgbClr val="2D2119"/>
                </a:solidFill>
                <a:latin typeface="Arial" panose="020B0604020202020204" pitchFamily="34" charset="0"/>
                <a:ea typeface="Arimo"/>
                <a:cs typeface="Arial" panose="020B0604020202020204" pitchFamily="34" charset="0"/>
                <a:sym typeface="Arimo"/>
              </a:rPr>
              <a:t>What didn’t?</a:t>
            </a:r>
          </a:p>
          <a:p>
            <a:pPr marL="734055" lvl="1" indent="-367027">
              <a:lnSpc>
                <a:spcPts val="4759"/>
              </a:lnSpc>
              <a:buFont typeface="Arial"/>
              <a:buChar char="•"/>
            </a:pPr>
            <a:r>
              <a:rPr lang="en-US" sz="3600" spc="183" dirty="0">
                <a:solidFill>
                  <a:srgbClr val="2D2119"/>
                </a:solidFill>
                <a:latin typeface="Arial" panose="020B0604020202020204" pitchFamily="34" charset="0"/>
                <a:ea typeface="Arimo"/>
                <a:cs typeface="Arial" panose="020B0604020202020204" pitchFamily="34" charset="0"/>
                <a:sym typeface="Arimo"/>
              </a:rPr>
              <a:t>Is there one idea you might like to try?</a:t>
            </a:r>
          </a:p>
          <a:p>
            <a:pPr marL="734055" lvl="1" indent="-367027">
              <a:lnSpc>
                <a:spcPts val="4759"/>
              </a:lnSpc>
              <a:buFont typeface="Arial"/>
              <a:buChar char="•"/>
            </a:pPr>
            <a:r>
              <a:rPr lang="en-US" sz="3600" spc="183" dirty="0">
                <a:solidFill>
                  <a:srgbClr val="2D2119"/>
                </a:solidFill>
                <a:latin typeface="Arial" panose="020B0604020202020204" pitchFamily="34" charset="0"/>
                <a:ea typeface="Arimo"/>
                <a:cs typeface="Arial" panose="020B0604020202020204" pitchFamily="34" charset="0"/>
                <a:sym typeface="Arimo"/>
              </a:rPr>
              <a:t>What other ideas do you think might help your child try new foods?</a:t>
            </a:r>
          </a:p>
          <a:p>
            <a:pPr marL="734055" lvl="1" indent="-367027">
              <a:lnSpc>
                <a:spcPts val="4759"/>
              </a:lnSpc>
              <a:buFont typeface="Arial"/>
              <a:buChar char="•"/>
            </a:pPr>
            <a:endParaRPr lang="en-US" sz="3399" spc="183" dirty="0">
              <a:solidFill>
                <a:srgbClr val="2D2119"/>
              </a:solidFill>
              <a:latin typeface="Arial" panose="020B0604020202020204" pitchFamily="34" charset="0"/>
              <a:ea typeface="Arimo"/>
              <a:cs typeface="Arial" panose="020B0604020202020204" pitchFamily="34" charset="0"/>
              <a:sym typeface="Arimo"/>
            </a:endParaRPr>
          </a:p>
          <a:p>
            <a:pPr marL="734055" lvl="1" indent="-367027">
              <a:lnSpc>
                <a:spcPts val="4759"/>
              </a:lnSpc>
              <a:buFont typeface="Arial"/>
              <a:buChar char="•"/>
            </a:pPr>
            <a:endParaRPr lang="en-US" sz="3399" spc="183" dirty="0">
              <a:solidFill>
                <a:srgbClr val="2D2119"/>
              </a:solidFill>
              <a:latin typeface="Arial" panose="020B0604020202020204" pitchFamily="34" charset="0"/>
              <a:ea typeface="Arimo"/>
              <a:cs typeface="Arial" panose="020B0604020202020204" pitchFamily="34" charset="0"/>
              <a:sym typeface="Arimo"/>
            </a:endParaRPr>
          </a:p>
          <a:p>
            <a:pPr marL="734055" lvl="1" indent="-367027">
              <a:lnSpc>
                <a:spcPts val="4759"/>
              </a:lnSpc>
              <a:buFont typeface="Arial"/>
              <a:buChar char="•"/>
            </a:pPr>
            <a:endParaRPr lang="en-US" sz="3399" spc="183" dirty="0">
              <a:solidFill>
                <a:srgbClr val="2D2119"/>
              </a:solidFill>
              <a:latin typeface="Arial" panose="020B0604020202020204" pitchFamily="34" charset="0"/>
              <a:ea typeface="Arimo"/>
              <a:cs typeface="Arial" panose="020B0604020202020204" pitchFamily="34" charset="0"/>
              <a:sym typeface="Arimo"/>
            </a:endParaRPr>
          </a:p>
          <a:p>
            <a:pPr marL="734055" lvl="1" indent="-367027">
              <a:lnSpc>
                <a:spcPts val="4759"/>
              </a:lnSpc>
              <a:buFont typeface="Arial"/>
              <a:buChar char="•"/>
            </a:pPr>
            <a:endParaRPr lang="en-US" sz="3399" spc="183" dirty="0">
              <a:solidFill>
                <a:srgbClr val="2D2119"/>
              </a:solidFill>
              <a:latin typeface="Arial" panose="020B0604020202020204" pitchFamily="34" charset="0"/>
              <a:ea typeface="Arimo"/>
              <a:cs typeface="Arial" panose="020B0604020202020204" pitchFamily="34" charset="0"/>
              <a:sym typeface="Arim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57656" y="5143500"/>
            <a:ext cx="4586344" cy="5143500"/>
            <a:chOff x="0" y="0"/>
            <a:chExt cx="1673111" cy="1876363"/>
          </a:xfrm>
        </p:grpSpPr>
        <p:sp>
          <p:nvSpPr>
            <p:cNvPr id="3" name="Freeform 3"/>
            <p:cNvSpPr/>
            <p:nvPr/>
          </p:nvSpPr>
          <p:spPr>
            <a:xfrm>
              <a:off x="0" y="0"/>
              <a:ext cx="1673111" cy="1876363"/>
            </a:xfrm>
            <a:custGeom>
              <a:avLst/>
              <a:gdLst/>
              <a:ahLst/>
              <a:cxnLst/>
              <a:rect l="l" t="t" r="r" b="b"/>
              <a:pathLst>
                <a:path w="1673111" h="1876363">
                  <a:moveTo>
                    <a:pt x="0" y="0"/>
                  </a:moveTo>
                  <a:lnTo>
                    <a:pt x="1673111" y="0"/>
                  </a:lnTo>
                  <a:lnTo>
                    <a:pt x="1673111" y="1876363"/>
                  </a:lnTo>
                  <a:lnTo>
                    <a:pt x="0" y="1876363"/>
                  </a:lnTo>
                  <a:close/>
                </a:path>
              </a:pathLst>
            </a:custGeom>
            <a:solidFill>
              <a:srgbClr val="C9C2AF">
                <a:alpha val="83922"/>
              </a:srgbClr>
            </a:solidFill>
          </p:spPr>
          <p:txBody>
            <a:bodyPr/>
            <a:lstStyle/>
            <a:p>
              <a:endParaRPr lang="en-US" dirty="0">
                <a:latin typeface="Arial" panose="020B0604020202020204" pitchFamily="34" charset="0"/>
              </a:endParaRPr>
            </a:p>
          </p:txBody>
        </p:sp>
      </p:grpSp>
      <p:sp>
        <p:nvSpPr>
          <p:cNvPr id="4" name="TextBox 4"/>
          <p:cNvSpPr txBox="1"/>
          <p:nvPr/>
        </p:nvSpPr>
        <p:spPr>
          <a:xfrm>
            <a:off x="9107606" y="1181100"/>
            <a:ext cx="7278816" cy="1243417"/>
          </a:xfrm>
          <a:prstGeom prst="rect">
            <a:avLst/>
          </a:prstGeom>
        </p:spPr>
        <p:txBody>
          <a:bodyPr lIns="0" tIns="0" rIns="0" bIns="0" rtlCol="0" anchor="t">
            <a:spAutoFit/>
          </a:bodyPr>
          <a:lstStyle/>
          <a:p>
            <a:pPr algn="r">
              <a:lnSpc>
                <a:spcPts val="10513"/>
              </a:lnSpc>
            </a:pPr>
            <a:r>
              <a:rPr lang="en-US" sz="8000" b="1" spc="645" dirty="0">
                <a:solidFill>
                  <a:srgbClr val="2D2119"/>
                </a:solidFill>
                <a:latin typeface="Arial" panose="020B0604020202020204" pitchFamily="34" charset="0"/>
                <a:ea typeface="Raleway Bold"/>
                <a:cs typeface="Arial" panose="020B0604020202020204" pitchFamily="34" charset="0"/>
                <a:sym typeface="Raleway Bold"/>
              </a:rPr>
              <a:t>SUMMARY</a:t>
            </a:r>
          </a:p>
        </p:txBody>
      </p:sp>
      <p:grpSp>
        <p:nvGrpSpPr>
          <p:cNvPr id="5" name="Group 5"/>
          <p:cNvGrpSpPr/>
          <p:nvPr/>
        </p:nvGrpSpPr>
        <p:grpSpPr>
          <a:xfrm>
            <a:off x="0" y="547792"/>
            <a:ext cx="7390575" cy="9191416"/>
            <a:chOff x="0" y="0"/>
            <a:chExt cx="9854100" cy="12255221"/>
          </a:xfrm>
        </p:grpSpPr>
        <p:pic>
          <p:nvPicPr>
            <p:cNvPr id="6" name="Picture 6"/>
            <p:cNvPicPr>
              <a:picLocks noChangeAspect="1"/>
            </p:cNvPicPr>
            <p:nvPr/>
          </p:nvPicPr>
          <p:blipFill>
            <a:blip r:embed="rId3"/>
            <a:srcRect l="23214" r="23214"/>
            <a:stretch>
              <a:fillRect/>
            </a:stretch>
          </p:blipFill>
          <p:spPr>
            <a:xfrm>
              <a:off x="0" y="0"/>
              <a:ext cx="9854100" cy="12255221"/>
            </a:xfrm>
            <a:prstGeom prst="rect">
              <a:avLst/>
            </a:prstGeom>
          </p:spPr>
        </p:pic>
      </p:grpSp>
      <p:sp>
        <p:nvSpPr>
          <p:cNvPr id="7" name="TextBox 7"/>
          <p:cNvSpPr txBox="1"/>
          <p:nvPr/>
        </p:nvSpPr>
        <p:spPr>
          <a:xfrm>
            <a:off x="9410041" y="2869951"/>
            <a:ext cx="8115300" cy="6788525"/>
          </a:xfrm>
          <a:prstGeom prst="rect">
            <a:avLst/>
          </a:prstGeom>
        </p:spPr>
        <p:txBody>
          <a:bodyPr lIns="0" tIns="0" rIns="0" bIns="0" rtlCol="0" anchor="t">
            <a:spAutoFit/>
          </a:bodyPr>
          <a:lstStyle/>
          <a:p>
            <a:pPr marL="627320" lvl="1" indent="-313660" algn="l">
              <a:lnSpc>
                <a:spcPts val="4067"/>
              </a:lnSpc>
              <a:buFont typeface="Arial"/>
              <a:buChar char="•"/>
            </a:pPr>
            <a:r>
              <a:rPr lang="en-US" sz="4000" dirty="0">
                <a:solidFill>
                  <a:srgbClr val="2D2119"/>
                </a:solidFill>
                <a:latin typeface="Arial" panose="020B0604020202020204" pitchFamily="34" charset="0"/>
                <a:ea typeface="Arimo"/>
                <a:cs typeface="Arial" panose="020B0604020202020204" pitchFamily="34" charset="0"/>
                <a:sym typeface="Arimo"/>
              </a:rPr>
              <a:t>Causes of picky eating may include:</a:t>
            </a:r>
          </a:p>
          <a:p>
            <a:pPr marL="1084520" lvl="2" indent="-313660">
              <a:lnSpc>
                <a:spcPts val="4067"/>
              </a:lnSpc>
              <a:buFont typeface="Arial"/>
              <a:buChar char="•"/>
            </a:pPr>
            <a:r>
              <a:rPr lang="en-US" sz="3600" dirty="0">
                <a:solidFill>
                  <a:srgbClr val="2D2119"/>
                </a:solidFill>
                <a:latin typeface="Arial" panose="020B0604020202020204" pitchFamily="34" charset="0"/>
                <a:ea typeface="Arimo"/>
                <a:cs typeface="Arial" panose="020B0604020202020204" pitchFamily="34" charset="0"/>
                <a:sym typeface="Arimo"/>
              </a:rPr>
              <a:t>Increased awareness as to how foods look, feel, taste or smell</a:t>
            </a:r>
          </a:p>
          <a:p>
            <a:pPr marL="1084520" lvl="2" indent="-313660">
              <a:lnSpc>
                <a:spcPts val="4067"/>
              </a:lnSpc>
              <a:buFont typeface="Arial"/>
              <a:buChar char="•"/>
            </a:pPr>
            <a:r>
              <a:rPr lang="en-US" sz="3600" dirty="0">
                <a:solidFill>
                  <a:srgbClr val="2D2119"/>
                </a:solidFill>
                <a:latin typeface="Arial" panose="020B0604020202020204" pitchFamily="34" charset="0"/>
                <a:ea typeface="Arimo"/>
                <a:cs typeface="Arial" panose="020B0604020202020204" pitchFamily="34" charset="0"/>
                <a:sym typeface="Arimo"/>
              </a:rPr>
              <a:t>Past bad food experiences</a:t>
            </a:r>
          </a:p>
          <a:p>
            <a:pPr marL="1084520" lvl="2" indent="-313660">
              <a:lnSpc>
                <a:spcPts val="4067"/>
              </a:lnSpc>
              <a:buFont typeface="Arial"/>
              <a:buChar char="•"/>
            </a:pPr>
            <a:r>
              <a:rPr lang="en-US" sz="3600" dirty="0">
                <a:solidFill>
                  <a:srgbClr val="2D2119"/>
                </a:solidFill>
                <a:latin typeface="Arial" panose="020B0604020202020204" pitchFamily="34" charset="0"/>
                <a:ea typeface="Arimo"/>
                <a:cs typeface="Arial" panose="020B0604020202020204" pitchFamily="34" charset="0"/>
                <a:sym typeface="Arimo"/>
              </a:rPr>
              <a:t>Normal growth and development</a:t>
            </a:r>
          </a:p>
          <a:p>
            <a:pPr marL="1084520" lvl="2" indent="-313660">
              <a:lnSpc>
                <a:spcPts val="4067"/>
              </a:lnSpc>
              <a:buFont typeface="Arial"/>
              <a:buChar char="•"/>
            </a:pPr>
            <a:r>
              <a:rPr lang="en-US" sz="3600" dirty="0">
                <a:solidFill>
                  <a:srgbClr val="2D2119"/>
                </a:solidFill>
                <a:latin typeface="Arial" panose="020B0604020202020204" pitchFamily="34" charset="0"/>
                <a:ea typeface="Arimo"/>
                <a:cs typeface="Arial" panose="020B0604020202020204" pitchFamily="34" charset="0"/>
                <a:sym typeface="Arimo"/>
              </a:rPr>
              <a:t>Lack of routine or familiarity</a:t>
            </a:r>
          </a:p>
          <a:p>
            <a:pPr marL="1084520" lvl="2" indent="-313660">
              <a:lnSpc>
                <a:spcPts val="4067"/>
              </a:lnSpc>
              <a:buFont typeface="Arial"/>
              <a:buChar char="•"/>
            </a:pPr>
            <a:r>
              <a:rPr lang="en-US" sz="3600" dirty="0">
                <a:solidFill>
                  <a:srgbClr val="2D2119"/>
                </a:solidFill>
                <a:latin typeface="Arial" panose="020B0604020202020204" pitchFamily="34" charset="0"/>
                <a:ea typeface="Arimo"/>
                <a:cs typeface="Arial" panose="020B0604020202020204" pitchFamily="34" charset="0"/>
                <a:sym typeface="Arimo"/>
              </a:rPr>
              <a:t>Stressful family events</a:t>
            </a:r>
          </a:p>
          <a:p>
            <a:pPr marL="627320" lvl="1" indent="-313660" algn="l">
              <a:lnSpc>
                <a:spcPts val="4067"/>
              </a:lnSpc>
              <a:buFont typeface="Arial"/>
              <a:buChar char="•"/>
            </a:pPr>
            <a:r>
              <a:rPr lang="en-US" sz="4000" dirty="0">
                <a:solidFill>
                  <a:srgbClr val="2D2119"/>
                </a:solidFill>
                <a:latin typeface="Arial" panose="020B0604020202020204" pitchFamily="34" charset="0"/>
                <a:ea typeface="Arimo"/>
                <a:cs typeface="Arial" panose="020B0604020202020204" pitchFamily="34" charset="0"/>
                <a:sym typeface="Arimo"/>
              </a:rPr>
              <a:t>Important to be a good role model</a:t>
            </a:r>
          </a:p>
          <a:p>
            <a:pPr marL="627320" lvl="1" indent="-313660" algn="l">
              <a:lnSpc>
                <a:spcPts val="4067"/>
              </a:lnSpc>
              <a:buFont typeface="Arial"/>
              <a:buChar char="•"/>
            </a:pPr>
            <a:r>
              <a:rPr lang="en-US" sz="4000" dirty="0">
                <a:solidFill>
                  <a:srgbClr val="2D2119"/>
                </a:solidFill>
                <a:latin typeface="Arial" panose="020B0604020202020204" pitchFamily="34" charset="0"/>
                <a:ea typeface="Arimo"/>
                <a:cs typeface="Arial" panose="020B0604020202020204" pitchFamily="34" charset="0"/>
                <a:sym typeface="Arimo"/>
              </a:rPr>
              <a:t>Make mealtimes about family and fun</a:t>
            </a:r>
          </a:p>
          <a:p>
            <a:pPr algn="l">
              <a:lnSpc>
                <a:spcPts val="4067"/>
              </a:lnSpc>
            </a:pPr>
            <a:endParaRPr lang="en-US" sz="2905" dirty="0">
              <a:solidFill>
                <a:srgbClr val="2D2119"/>
              </a:solidFill>
              <a:latin typeface="Arial" panose="020B0604020202020204" pitchFamily="34" charset="0"/>
              <a:ea typeface="Arimo"/>
              <a:cs typeface="Arial" panose="020B0604020202020204" pitchFamily="34" charset="0"/>
              <a:sym typeface="Arim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10031"/>
            <a:ext cx="18450117" cy="10707061"/>
          </a:xfrm>
          <a:custGeom>
            <a:avLst/>
            <a:gdLst/>
            <a:ahLst/>
            <a:cxnLst/>
            <a:rect l="l" t="t" r="r" b="b"/>
            <a:pathLst>
              <a:path w="18450117" h="10707061">
                <a:moveTo>
                  <a:pt x="0" y="0"/>
                </a:moveTo>
                <a:lnTo>
                  <a:pt x="18450117" y="0"/>
                </a:lnTo>
                <a:lnTo>
                  <a:pt x="18450117" y="10707062"/>
                </a:lnTo>
                <a:lnTo>
                  <a:pt x="0" y="10707062"/>
                </a:lnTo>
                <a:lnTo>
                  <a:pt x="0" y="0"/>
                </a:lnTo>
                <a:close/>
              </a:path>
            </a:pathLst>
          </a:custGeom>
          <a:blipFill>
            <a:blip r:embed="rId3"/>
            <a:stretch>
              <a:fillRect t="-7403" b="-7403"/>
            </a:stretch>
          </a:blipFill>
        </p:spPr>
        <p:txBody>
          <a:bodyPr/>
          <a:lstStyle/>
          <a:p>
            <a:endParaRPr lang="en-US" dirty="0">
              <a:latin typeface="Arial" panose="020B0604020202020204" pitchFamily="34" charset="0"/>
            </a:endParaRPr>
          </a:p>
        </p:txBody>
      </p:sp>
      <p:grpSp>
        <p:nvGrpSpPr>
          <p:cNvPr id="3" name="Group 3"/>
          <p:cNvGrpSpPr/>
          <p:nvPr/>
        </p:nvGrpSpPr>
        <p:grpSpPr>
          <a:xfrm>
            <a:off x="2517264" y="-389713"/>
            <a:ext cx="13577706" cy="9648013"/>
            <a:chOff x="0" y="0"/>
            <a:chExt cx="4953184" cy="3519621"/>
          </a:xfrm>
        </p:grpSpPr>
        <p:sp>
          <p:nvSpPr>
            <p:cNvPr id="4" name="Freeform 4"/>
            <p:cNvSpPr/>
            <p:nvPr/>
          </p:nvSpPr>
          <p:spPr>
            <a:xfrm>
              <a:off x="0" y="0"/>
              <a:ext cx="4953184" cy="3519621"/>
            </a:xfrm>
            <a:custGeom>
              <a:avLst/>
              <a:gdLst/>
              <a:ahLst/>
              <a:cxnLst/>
              <a:rect l="l" t="t" r="r" b="b"/>
              <a:pathLst>
                <a:path w="4953184" h="3519621">
                  <a:moveTo>
                    <a:pt x="0" y="0"/>
                  </a:moveTo>
                  <a:lnTo>
                    <a:pt x="4953184" y="0"/>
                  </a:lnTo>
                  <a:lnTo>
                    <a:pt x="4953184" y="3519621"/>
                  </a:lnTo>
                  <a:lnTo>
                    <a:pt x="0" y="3519621"/>
                  </a:lnTo>
                  <a:close/>
                </a:path>
              </a:pathLst>
            </a:custGeom>
            <a:solidFill>
              <a:srgbClr val="FFFFFF"/>
            </a:solidFill>
          </p:spPr>
          <p:txBody>
            <a:bodyPr/>
            <a:lstStyle/>
            <a:p>
              <a:endParaRPr lang="en-US" dirty="0">
                <a:latin typeface="Arial" panose="020B0604020202020204" pitchFamily="34" charset="0"/>
              </a:endParaRPr>
            </a:p>
          </p:txBody>
        </p:sp>
      </p:grpSp>
      <p:sp>
        <p:nvSpPr>
          <p:cNvPr id="7" name="TextBox 7"/>
          <p:cNvSpPr txBox="1"/>
          <p:nvPr/>
        </p:nvSpPr>
        <p:spPr>
          <a:xfrm>
            <a:off x="4907210" y="1714500"/>
            <a:ext cx="8797814" cy="1281889"/>
          </a:xfrm>
          <a:prstGeom prst="rect">
            <a:avLst/>
          </a:prstGeom>
        </p:spPr>
        <p:txBody>
          <a:bodyPr wrap="square" lIns="0" tIns="0" rIns="0" bIns="0" rtlCol="0" anchor="t">
            <a:spAutoFit/>
          </a:bodyPr>
          <a:lstStyle/>
          <a:p>
            <a:pPr algn="ctr">
              <a:lnSpc>
                <a:spcPts val="10875"/>
              </a:lnSpc>
            </a:pPr>
            <a:r>
              <a:rPr lang="en-US" sz="8000" b="1" spc="667" dirty="0">
                <a:solidFill>
                  <a:srgbClr val="2D2119"/>
                </a:solidFill>
                <a:latin typeface="Arial" panose="020B0604020202020204" pitchFamily="34" charset="0"/>
                <a:ea typeface="Raleway Bold"/>
                <a:cs typeface="Arial" panose="020B0604020202020204" pitchFamily="34" charset="0"/>
                <a:sym typeface="Raleway Bold"/>
              </a:rPr>
              <a:t>SET A GOAL!</a:t>
            </a:r>
          </a:p>
        </p:txBody>
      </p:sp>
      <p:sp>
        <p:nvSpPr>
          <p:cNvPr id="8" name="TextBox 8"/>
          <p:cNvSpPr txBox="1"/>
          <p:nvPr/>
        </p:nvSpPr>
        <p:spPr>
          <a:xfrm>
            <a:off x="4201694" y="3314700"/>
            <a:ext cx="10208846" cy="2538223"/>
          </a:xfrm>
          <a:prstGeom prst="rect">
            <a:avLst/>
          </a:prstGeom>
        </p:spPr>
        <p:txBody>
          <a:bodyPr lIns="0" tIns="0" rIns="0" bIns="0" rtlCol="0" anchor="t">
            <a:spAutoFit/>
          </a:bodyPr>
          <a:lstStyle/>
          <a:p>
            <a:pPr algn="ctr">
              <a:lnSpc>
                <a:spcPts val="6803"/>
              </a:lnSpc>
            </a:pPr>
            <a:r>
              <a:rPr lang="en-US" sz="4800" spc="226" dirty="0">
                <a:solidFill>
                  <a:srgbClr val="2D2119"/>
                </a:solidFill>
                <a:latin typeface="Arial" panose="020B0604020202020204" pitchFamily="34" charset="0"/>
                <a:ea typeface="Arimo"/>
                <a:cs typeface="Arial" panose="020B0604020202020204" pitchFamily="34" charset="0"/>
                <a:sym typeface="Arimo"/>
              </a:rPr>
              <a:t>What is one thing you can do this week to support the picky eaters in your family?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86217" y="-687652"/>
            <a:ext cx="10315014" cy="7539964"/>
            <a:chOff x="0" y="0"/>
            <a:chExt cx="2435860" cy="1780540"/>
          </a:xfrm>
        </p:grpSpPr>
        <p:sp>
          <p:nvSpPr>
            <p:cNvPr id="3" name="Freeform 3"/>
            <p:cNvSpPr/>
            <p:nvPr/>
          </p:nvSpPr>
          <p:spPr>
            <a:xfrm>
              <a:off x="74930" y="40640"/>
              <a:ext cx="2310130" cy="1664970"/>
            </a:xfrm>
            <a:custGeom>
              <a:avLst/>
              <a:gdLst/>
              <a:ahLst/>
              <a:cxnLst/>
              <a:rect l="l" t="t" r="r" b="b"/>
              <a:pathLst>
                <a:path w="2310130" h="1664970">
                  <a:moveTo>
                    <a:pt x="2310130" y="1664970"/>
                  </a:moveTo>
                  <a:lnTo>
                    <a:pt x="0" y="1664970"/>
                  </a:lnTo>
                  <a:lnTo>
                    <a:pt x="0" y="0"/>
                  </a:lnTo>
                  <a:lnTo>
                    <a:pt x="2308860" y="0"/>
                  </a:lnTo>
                  <a:lnTo>
                    <a:pt x="2308860" y="1664970"/>
                  </a:lnTo>
                  <a:close/>
                </a:path>
              </a:pathLst>
            </a:custGeom>
            <a:blipFill>
              <a:blip r:embed="rId3"/>
              <a:stretch>
                <a:fillRect l="-4054" r="-4054"/>
              </a:stretch>
            </a:blipFill>
          </p:spPr>
          <p:txBody>
            <a:bodyPr/>
            <a:lstStyle/>
            <a:p>
              <a:endParaRPr lang="en-US" dirty="0">
                <a:latin typeface="Arial" panose="020B0604020202020204" pitchFamily="34" charset="0"/>
              </a:endParaRPr>
            </a:p>
          </p:txBody>
        </p:sp>
        <p:sp>
          <p:nvSpPr>
            <p:cNvPr id="4" name="Freeform 4"/>
            <p:cNvSpPr/>
            <p:nvPr/>
          </p:nvSpPr>
          <p:spPr>
            <a:xfrm>
              <a:off x="0" y="0"/>
              <a:ext cx="2435860" cy="1780540"/>
            </a:xfrm>
            <a:custGeom>
              <a:avLst/>
              <a:gdLst/>
              <a:ahLst/>
              <a:cxnLst/>
              <a:rect l="l" t="t" r="r" b="b"/>
              <a:pathLst>
                <a:path w="2435860" h="1780540">
                  <a:moveTo>
                    <a:pt x="2435860" y="1780540"/>
                  </a:moveTo>
                  <a:lnTo>
                    <a:pt x="0" y="1780540"/>
                  </a:lnTo>
                  <a:lnTo>
                    <a:pt x="0" y="0"/>
                  </a:lnTo>
                  <a:lnTo>
                    <a:pt x="2435860" y="0"/>
                  </a:lnTo>
                  <a:lnTo>
                    <a:pt x="2435860" y="1780540"/>
                  </a:lnTo>
                  <a:close/>
                </a:path>
              </a:pathLst>
            </a:custGeom>
            <a:blipFill>
              <a:blip r:embed="rId4"/>
              <a:stretch>
                <a:fillRect l="-66" r="-66"/>
              </a:stretch>
            </a:blipFill>
          </p:spPr>
          <p:txBody>
            <a:bodyPr/>
            <a:lstStyle/>
            <a:p>
              <a:endParaRPr lang="en-US" dirty="0">
                <a:latin typeface="Arial" panose="020B0604020202020204" pitchFamily="34" charset="0"/>
              </a:endParaRPr>
            </a:p>
          </p:txBody>
        </p:sp>
      </p:grpSp>
      <p:grpSp>
        <p:nvGrpSpPr>
          <p:cNvPr id="5" name="Group 5"/>
          <p:cNvGrpSpPr/>
          <p:nvPr/>
        </p:nvGrpSpPr>
        <p:grpSpPr>
          <a:xfrm>
            <a:off x="-184863" y="6194427"/>
            <a:ext cx="9328863" cy="3399080"/>
            <a:chOff x="0" y="0"/>
            <a:chExt cx="3403194" cy="1239994"/>
          </a:xfrm>
        </p:grpSpPr>
        <p:sp>
          <p:nvSpPr>
            <p:cNvPr id="6" name="Freeform 6"/>
            <p:cNvSpPr/>
            <p:nvPr/>
          </p:nvSpPr>
          <p:spPr>
            <a:xfrm>
              <a:off x="0" y="0"/>
              <a:ext cx="3403194" cy="1239994"/>
            </a:xfrm>
            <a:custGeom>
              <a:avLst/>
              <a:gdLst/>
              <a:ahLst/>
              <a:cxnLst/>
              <a:rect l="l" t="t" r="r" b="b"/>
              <a:pathLst>
                <a:path w="3403194" h="1239994">
                  <a:moveTo>
                    <a:pt x="0" y="0"/>
                  </a:moveTo>
                  <a:lnTo>
                    <a:pt x="3403194" y="0"/>
                  </a:lnTo>
                  <a:lnTo>
                    <a:pt x="3403194" y="1239994"/>
                  </a:lnTo>
                  <a:lnTo>
                    <a:pt x="0" y="1239994"/>
                  </a:lnTo>
                  <a:close/>
                </a:path>
              </a:pathLst>
            </a:custGeom>
            <a:solidFill>
              <a:srgbClr val="C9C2AF">
                <a:alpha val="83922"/>
              </a:srgbClr>
            </a:solidFill>
          </p:spPr>
          <p:txBody>
            <a:bodyPr/>
            <a:lstStyle/>
            <a:p>
              <a:endParaRPr lang="en-US" dirty="0">
                <a:latin typeface="Arial" panose="020B0604020202020204" pitchFamily="34" charset="0"/>
              </a:endParaRPr>
            </a:p>
          </p:txBody>
        </p:sp>
      </p:grpSp>
      <p:grpSp>
        <p:nvGrpSpPr>
          <p:cNvPr id="7" name="Group 7"/>
          <p:cNvGrpSpPr/>
          <p:nvPr/>
        </p:nvGrpSpPr>
        <p:grpSpPr>
          <a:xfrm>
            <a:off x="8680575" y="3981"/>
            <a:ext cx="9341675" cy="10287000"/>
            <a:chOff x="0" y="0"/>
            <a:chExt cx="3407868" cy="3752725"/>
          </a:xfrm>
        </p:grpSpPr>
        <p:sp>
          <p:nvSpPr>
            <p:cNvPr id="8" name="Freeform 8"/>
            <p:cNvSpPr/>
            <p:nvPr/>
          </p:nvSpPr>
          <p:spPr>
            <a:xfrm>
              <a:off x="0" y="0"/>
              <a:ext cx="3407868" cy="3752726"/>
            </a:xfrm>
            <a:custGeom>
              <a:avLst/>
              <a:gdLst/>
              <a:ahLst/>
              <a:cxnLst/>
              <a:rect l="l" t="t" r="r" b="b"/>
              <a:pathLst>
                <a:path w="3407868" h="3752726">
                  <a:moveTo>
                    <a:pt x="0" y="0"/>
                  </a:moveTo>
                  <a:lnTo>
                    <a:pt x="3407868" y="0"/>
                  </a:lnTo>
                  <a:lnTo>
                    <a:pt x="3407868" y="3752726"/>
                  </a:lnTo>
                  <a:lnTo>
                    <a:pt x="0" y="3752726"/>
                  </a:lnTo>
                  <a:close/>
                </a:path>
              </a:pathLst>
            </a:custGeom>
            <a:solidFill>
              <a:srgbClr val="C9C2AF">
                <a:alpha val="83922"/>
              </a:srgbClr>
            </a:solidFill>
          </p:spPr>
          <p:txBody>
            <a:bodyPr/>
            <a:lstStyle/>
            <a:p>
              <a:endParaRPr lang="en-US" dirty="0">
                <a:latin typeface="Arial" panose="020B0604020202020204" pitchFamily="34" charset="0"/>
              </a:endParaRPr>
            </a:p>
          </p:txBody>
        </p:sp>
      </p:grpSp>
      <p:sp>
        <p:nvSpPr>
          <p:cNvPr id="9" name="Freeform 9"/>
          <p:cNvSpPr/>
          <p:nvPr/>
        </p:nvSpPr>
        <p:spPr>
          <a:xfrm>
            <a:off x="971223" y="5500933"/>
            <a:ext cx="7360549" cy="4786067"/>
          </a:xfrm>
          <a:custGeom>
            <a:avLst/>
            <a:gdLst/>
            <a:ahLst/>
            <a:cxnLst/>
            <a:rect l="l" t="t" r="r" b="b"/>
            <a:pathLst>
              <a:path w="7360549" h="4786067">
                <a:moveTo>
                  <a:pt x="0" y="0"/>
                </a:moveTo>
                <a:lnTo>
                  <a:pt x="7360549" y="0"/>
                </a:lnTo>
                <a:lnTo>
                  <a:pt x="7360549" y="4786067"/>
                </a:lnTo>
                <a:lnTo>
                  <a:pt x="0" y="4786067"/>
                </a:lnTo>
                <a:lnTo>
                  <a:pt x="0" y="0"/>
                </a:lnTo>
                <a:close/>
              </a:path>
            </a:pathLst>
          </a:custGeom>
          <a:blipFill>
            <a:blip r:embed="rId5"/>
            <a:stretch>
              <a:fillRect t="-28971" r="-39691" b="-797"/>
            </a:stretch>
          </a:blipFill>
          <a:ln w="38100" cap="rnd">
            <a:solidFill>
              <a:srgbClr val="000000"/>
            </a:solidFill>
            <a:prstDash val="solid"/>
            <a:round/>
          </a:ln>
        </p:spPr>
        <p:txBody>
          <a:bodyPr/>
          <a:lstStyle/>
          <a:p>
            <a:endParaRPr lang="en-US" dirty="0">
              <a:latin typeface="Arial" panose="020B0604020202020204" pitchFamily="34" charset="0"/>
            </a:endParaRPr>
          </a:p>
        </p:txBody>
      </p:sp>
      <p:sp>
        <p:nvSpPr>
          <p:cNvPr id="10" name="Freeform 10"/>
          <p:cNvSpPr/>
          <p:nvPr/>
        </p:nvSpPr>
        <p:spPr>
          <a:xfrm>
            <a:off x="8967200" y="2736538"/>
            <a:ext cx="8768426" cy="5528786"/>
          </a:xfrm>
          <a:custGeom>
            <a:avLst/>
            <a:gdLst/>
            <a:ahLst/>
            <a:cxnLst/>
            <a:rect l="l" t="t" r="r" b="b"/>
            <a:pathLst>
              <a:path w="8768426" h="5528786">
                <a:moveTo>
                  <a:pt x="0" y="0"/>
                </a:moveTo>
                <a:lnTo>
                  <a:pt x="8768426" y="0"/>
                </a:lnTo>
                <a:lnTo>
                  <a:pt x="8768426" y="5528786"/>
                </a:lnTo>
                <a:lnTo>
                  <a:pt x="0" y="5528786"/>
                </a:lnTo>
                <a:lnTo>
                  <a:pt x="0" y="0"/>
                </a:lnTo>
                <a:close/>
              </a:path>
            </a:pathLst>
          </a:custGeom>
          <a:blipFill>
            <a:blip r:embed="rId6"/>
            <a:stretch>
              <a:fillRect l="-619" r="-619"/>
            </a:stretch>
          </a:blipFill>
          <a:ln w="38100" cap="sq">
            <a:solidFill>
              <a:srgbClr val="000000"/>
            </a:solidFill>
            <a:prstDash val="solid"/>
            <a:miter/>
          </a:ln>
        </p:spPr>
        <p:txBody>
          <a:bodyPr/>
          <a:lstStyle/>
          <a:p>
            <a:endParaRPr lang="en-US" dirty="0">
              <a:latin typeface="Arial" panose="020B0604020202020204" pitchFamily="34" charset="0"/>
            </a:endParaRPr>
          </a:p>
        </p:txBody>
      </p:sp>
      <p:grpSp>
        <p:nvGrpSpPr>
          <p:cNvPr id="11" name="Group 11"/>
          <p:cNvGrpSpPr/>
          <p:nvPr/>
        </p:nvGrpSpPr>
        <p:grpSpPr>
          <a:xfrm>
            <a:off x="14964487" y="7123660"/>
            <a:ext cx="3163340" cy="3163340"/>
            <a:chOff x="0" y="0"/>
            <a:chExt cx="4217787" cy="4217787"/>
          </a:xfrm>
        </p:grpSpPr>
        <p:sp>
          <p:nvSpPr>
            <p:cNvPr id="12" name="Freeform 12"/>
            <p:cNvSpPr/>
            <p:nvPr/>
          </p:nvSpPr>
          <p:spPr>
            <a:xfrm>
              <a:off x="0" y="0"/>
              <a:ext cx="4217787" cy="4217787"/>
            </a:xfrm>
            <a:custGeom>
              <a:avLst/>
              <a:gdLst/>
              <a:ahLst/>
              <a:cxnLst/>
              <a:rect l="l" t="t" r="r" b="b"/>
              <a:pathLst>
                <a:path w="4217787" h="4217787">
                  <a:moveTo>
                    <a:pt x="0" y="0"/>
                  </a:moveTo>
                  <a:lnTo>
                    <a:pt x="4217787" y="0"/>
                  </a:lnTo>
                  <a:lnTo>
                    <a:pt x="4217787" y="4217787"/>
                  </a:lnTo>
                  <a:lnTo>
                    <a:pt x="0" y="42177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latin typeface="Arial" panose="020B0604020202020204" pitchFamily="34" charset="0"/>
              </a:endParaRPr>
            </a:p>
          </p:txBody>
        </p:sp>
      </p:grpSp>
      <p:sp>
        <p:nvSpPr>
          <p:cNvPr id="13" name="TextBox 13"/>
          <p:cNvSpPr txBox="1"/>
          <p:nvPr/>
        </p:nvSpPr>
        <p:spPr>
          <a:xfrm>
            <a:off x="9744135" y="701211"/>
            <a:ext cx="7276152" cy="2901051"/>
          </a:xfrm>
          <a:prstGeom prst="rect">
            <a:avLst/>
          </a:prstGeom>
        </p:spPr>
        <p:txBody>
          <a:bodyPr wrap="square" lIns="0" tIns="0" rIns="0" bIns="0" rtlCol="0" anchor="t">
            <a:spAutoFit/>
          </a:bodyPr>
          <a:lstStyle/>
          <a:p>
            <a:pPr algn="l">
              <a:lnSpc>
                <a:spcPts val="6670"/>
              </a:lnSpc>
            </a:pPr>
            <a:r>
              <a:rPr lang="en-US" sz="5400" b="1" spc="409" dirty="0">
                <a:solidFill>
                  <a:srgbClr val="2D2119"/>
                </a:solidFill>
                <a:latin typeface="Arial" panose="020B0604020202020204" pitchFamily="34" charset="0"/>
                <a:ea typeface="Raleway Bold"/>
                <a:cs typeface="Arial" panose="020B0604020202020204" pitchFamily="34" charset="0"/>
                <a:sym typeface="Raleway Bold"/>
              </a:rPr>
              <a:t>BLACK BEAN AND COUSCOUS SALAD</a:t>
            </a:r>
          </a:p>
          <a:p>
            <a:pPr algn="l">
              <a:lnSpc>
                <a:spcPts val="10875"/>
              </a:lnSpc>
            </a:pPr>
            <a:endParaRPr lang="en-US" sz="4600" b="1" spc="409" dirty="0">
              <a:solidFill>
                <a:srgbClr val="2D2119"/>
              </a:solidFill>
              <a:latin typeface="Arial" panose="020B0604020202020204" pitchFamily="34" charset="0"/>
              <a:ea typeface="Raleway Bold"/>
              <a:cs typeface="Arial" panose="020B0604020202020204" pitchFamily="34" charset="0"/>
              <a:sym typeface="Raleway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98946" y="3807815"/>
            <a:ext cx="4415675" cy="4415675"/>
            <a:chOff x="0" y="0"/>
            <a:chExt cx="5887567" cy="5887567"/>
          </a:xfrm>
        </p:grpSpPr>
        <p:sp>
          <p:nvSpPr>
            <p:cNvPr id="3" name="Freeform 3"/>
            <p:cNvSpPr/>
            <p:nvPr/>
          </p:nvSpPr>
          <p:spPr>
            <a:xfrm>
              <a:off x="0" y="0"/>
              <a:ext cx="5887567" cy="5887567"/>
            </a:xfrm>
            <a:custGeom>
              <a:avLst/>
              <a:gdLst/>
              <a:ahLst/>
              <a:cxnLst/>
              <a:rect l="l" t="t" r="r" b="b"/>
              <a:pathLst>
                <a:path w="5887567" h="5887567">
                  <a:moveTo>
                    <a:pt x="0" y="0"/>
                  </a:moveTo>
                  <a:lnTo>
                    <a:pt x="5887567" y="0"/>
                  </a:lnTo>
                  <a:lnTo>
                    <a:pt x="5887567" y="5887567"/>
                  </a:lnTo>
                  <a:lnTo>
                    <a:pt x="0" y="5887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Arial" panose="020B0604020202020204" pitchFamily="34" charset="0"/>
              </a:endParaRPr>
            </a:p>
          </p:txBody>
        </p:sp>
      </p:grpSp>
      <p:sp>
        <p:nvSpPr>
          <p:cNvPr id="4" name="Freeform 4"/>
          <p:cNvSpPr/>
          <p:nvPr/>
        </p:nvSpPr>
        <p:spPr>
          <a:xfrm>
            <a:off x="1447800" y="3774970"/>
            <a:ext cx="8161256" cy="5447638"/>
          </a:xfrm>
          <a:custGeom>
            <a:avLst/>
            <a:gdLst/>
            <a:ahLst/>
            <a:cxnLst/>
            <a:rect l="l" t="t" r="r" b="b"/>
            <a:pathLst>
              <a:path w="8161256" h="5447638">
                <a:moveTo>
                  <a:pt x="0" y="0"/>
                </a:moveTo>
                <a:lnTo>
                  <a:pt x="8161256" y="0"/>
                </a:lnTo>
                <a:lnTo>
                  <a:pt x="8161256" y="5447638"/>
                </a:lnTo>
                <a:lnTo>
                  <a:pt x="0" y="5447638"/>
                </a:lnTo>
                <a:lnTo>
                  <a:pt x="0" y="0"/>
                </a:lnTo>
                <a:close/>
              </a:path>
            </a:pathLst>
          </a:custGeom>
          <a:blipFill>
            <a:blip r:embed="rId5"/>
            <a:stretch>
              <a:fillRect/>
            </a:stretch>
          </a:blipFill>
        </p:spPr>
        <p:txBody>
          <a:bodyPr/>
          <a:lstStyle/>
          <a:p>
            <a:endParaRPr lang="en-US" dirty="0">
              <a:latin typeface="Arial" panose="020B0604020202020204" pitchFamily="34" charset="0"/>
            </a:endParaRPr>
          </a:p>
        </p:txBody>
      </p:sp>
      <p:sp>
        <p:nvSpPr>
          <p:cNvPr id="5" name="TextBox 5"/>
          <p:cNvSpPr txBox="1"/>
          <p:nvPr/>
        </p:nvSpPr>
        <p:spPr>
          <a:xfrm>
            <a:off x="3497494" y="725370"/>
            <a:ext cx="12223123" cy="1085425"/>
          </a:xfrm>
          <a:prstGeom prst="rect">
            <a:avLst/>
          </a:prstGeom>
        </p:spPr>
        <p:txBody>
          <a:bodyPr lIns="0" tIns="0" rIns="0" bIns="0" rtlCol="0" anchor="t">
            <a:spAutoFit/>
          </a:bodyPr>
          <a:lstStyle/>
          <a:p>
            <a:pPr algn="ctr">
              <a:lnSpc>
                <a:spcPts val="9063"/>
              </a:lnSpc>
            </a:pPr>
            <a:r>
              <a:rPr lang="en-US" sz="7200" b="1" spc="556" dirty="0">
                <a:solidFill>
                  <a:srgbClr val="2D2119"/>
                </a:solidFill>
                <a:latin typeface="Arial" panose="020B0604020202020204" pitchFamily="34" charset="0"/>
                <a:ea typeface="Raleway Bold"/>
                <a:cs typeface="Arial" panose="020B0604020202020204" pitchFamily="34" charset="0"/>
                <a:sym typeface="Raleway Bold"/>
              </a:rPr>
              <a:t>THANK YOU!</a:t>
            </a:r>
          </a:p>
        </p:txBody>
      </p:sp>
      <p:sp>
        <p:nvSpPr>
          <p:cNvPr id="6" name="TextBox 6"/>
          <p:cNvSpPr txBox="1"/>
          <p:nvPr/>
        </p:nvSpPr>
        <p:spPr>
          <a:xfrm>
            <a:off x="4769542" y="1830698"/>
            <a:ext cx="9679026" cy="1556067"/>
          </a:xfrm>
          <a:prstGeom prst="rect">
            <a:avLst/>
          </a:prstGeom>
        </p:spPr>
        <p:txBody>
          <a:bodyPr lIns="0" tIns="0" rIns="0" bIns="0" rtlCol="0" anchor="t">
            <a:spAutoFit/>
          </a:bodyPr>
          <a:lstStyle/>
          <a:p>
            <a:pPr marL="0" lvl="1" indent="0" algn="ctr">
              <a:lnSpc>
                <a:spcPts val="6300"/>
              </a:lnSpc>
              <a:spcBef>
                <a:spcPct val="0"/>
              </a:spcBef>
            </a:pPr>
            <a:r>
              <a:rPr lang="en-US" sz="4200" dirty="0">
                <a:solidFill>
                  <a:srgbClr val="000000"/>
                </a:solidFill>
                <a:latin typeface="Arial" panose="020B0604020202020204" pitchFamily="34" charset="0"/>
                <a:ea typeface="Calibri (MS)"/>
                <a:cs typeface="Arial" panose="020B0604020202020204" pitchFamily="34" charset="0"/>
                <a:sym typeface="Calibri (MS)"/>
              </a:rPr>
              <a:t>For more resources about picky eating visit the QR code below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920" y="0"/>
            <a:ext cx="18372920" cy="10287000"/>
          </a:xfrm>
          <a:custGeom>
            <a:avLst/>
            <a:gdLst/>
            <a:ahLst/>
            <a:cxnLst/>
            <a:rect l="l" t="t" r="r" b="b"/>
            <a:pathLst>
              <a:path w="18372920" h="10287000">
                <a:moveTo>
                  <a:pt x="0" y="0"/>
                </a:moveTo>
                <a:lnTo>
                  <a:pt x="18372920" y="0"/>
                </a:lnTo>
                <a:lnTo>
                  <a:pt x="18372920" y="10287000"/>
                </a:lnTo>
                <a:lnTo>
                  <a:pt x="0" y="10287000"/>
                </a:lnTo>
                <a:lnTo>
                  <a:pt x="0" y="0"/>
                </a:lnTo>
                <a:close/>
              </a:path>
            </a:pathLst>
          </a:custGeom>
          <a:blipFill>
            <a:blip r:embed="rId3"/>
            <a:stretch>
              <a:fillRect l="-9563" r="-9563"/>
            </a:stretch>
          </a:blipFill>
        </p:spPr>
        <p:txBody>
          <a:bodyPr/>
          <a:lstStyle/>
          <a:p>
            <a:endParaRPr lang="en-US" dirty="0">
              <a:latin typeface="Arial" panose="020B0604020202020204" pitchFamily="34" charset="0"/>
            </a:endParaRPr>
          </a:p>
        </p:txBody>
      </p:sp>
      <p:grpSp>
        <p:nvGrpSpPr>
          <p:cNvPr id="3" name="Group 3"/>
          <p:cNvGrpSpPr/>
          <p:nvPr/>
        </p:nvGrpSpPr>
        <p:grpSpPr>
          <a:xfrm>
            <a:off x="2485480" y="442276"/>
            <a:ext cx="13404913" cy="9525230"/>
            <a:chOff x="0" y="0"/>
            <a:chExt cx="4953184" cy="3519621"/>
          </a:xfrm>
        </p:grpSpPr>
        <p:sp>
          <p:nvSpPr>
            <p:cNvPr id="4" name="Freeform 4"/>
            <p:cNvSpPr/>
            <p:nvPr/>
          </p:nvSpPr>
          <p:spPr>
            <a:xfrm>
              <a:off x="0" y="0"/>
              <a:ext cx="4953184" cy="3519621"/>
            </a:xfrm>
            <a:custGeom>
              <a:avLst/>
              <a:gdLst/>
              <a:ahLst/>
              <a:cxnLst/>
              <a:rect l="l" t="t" r="r" b="b"/>
              <a:pathLst>
                <a:path w="4953184" h="3519621">
                  <a:moveTo>
                    <a:pt x="0" y="0"/>
                  </a:moveTo>
                  <a:lnTo>
                    <a:pt x="4953184" y="0"/>
                  </a:lnTo>
                  <a:lnTo>
                    <a:pt x="4953184" y="3519621"/>
                  </a:lnTo>
                  <a:lnTo>
                    <a:pt x="0" y="3519621"/>
                  </a:lnTo>
                  <a:close/>
                </a:path>
              </a:pathLst>
            </a:custGeom>
            <a:solidFill>
              <a:srgbClr val="FFFFFF"/>
            </a:solidFill>
          </p:spPr>
          <p:txBody>
            <a:bodyPr/>
            <a:lstStyle/>
            <a:p>
              <a:endParaRPr lang="en-US" dirty="0">
                <a:latin typeface="Arial" panose="020B0604020202020204" pitchFamily="34" charset="0"/>
              </a:endParaRPr>
            </a:p>
          </p:txBody>
        </p:sp>
      </p:grpSp>
      <p:sp>
        <p:nvSpPr>
          <p:cNvPr id="5" name="TextBox 5"/>
          <p:cNvSpPr txBox="1"/>
          <p:nvPr/>
        </p:nvSpPr>
        <p:spPr>
          <a:xfrm>
            <a:off x="4046902" y="1259179"/>
            <a:ext cx="10109276" cy="1349152"/>
          </a:xfrm>
          <a:prstGeom prst="rect">
            <a:avLst/>
          </a:prstGeom>
        </p:spPr>
        <p:txBody>
          <a:bodyPr lIns="0" tIns="0" rIns="0" bIns="0" rtlCol="0" anchor="t">
            <a:spAutoFit/>
          </a:bodyPr>
          <a:lstStyle/>
          <a:p>
            <a:pPr algn="ctr">
              <a:lnSpc>
                <a:spcPts val="11599"/>
              </a:lnSpc>
            </a:pPr>
            <a:r>
              <a:rPr lang="en-US" sz="7999" b="1" spc="711" dirty="0">
                <a:solidFill>
                  <a:srgbClr val="2D2119"/>
                </a:solidFill>
                <a:latin typeface="Arial" panose="020B0604020202020204" pitchFamily="34" charset="0"/>
                <a:ea typeface="Raleway Bold"/>
                <a:cs typeface="Arial" panose="020B0604020202020204" pitchFamily="34" charset="0"/>
                <a:sym typeface="Raleway Bold"/>
              </a:rPr>
              <a:t>GOALS</a:t>
            </a:r>
          </a:p>
        </p:txBody>
      </p:sp>
      <p:sp>
        <p:nvSpPr>
          <p:cNvPr id="6" name="TextBox 6"/>
          <p:cNvSpPr txBox="1"/>
          <p:nvPr/>
        </p:nvSpPr>
        <p:spPr>
          <a:xfrm>
            <a:off x="2903743" y="2500608"/>
            <a:ext cx="12480515" cy="4405245"/>
          </a:xfrm>
          <a:prstGeom prst="rect">
            <a:avLst/>
          </a:prstGeom>
        </p:spPr>
        <p:txBody>
          <a:bodyPr lIns="0" tIns="0" rIns="0" bIns="0" rtlCol="0" anchor="t">
            <a:spAutoFit/>
          </a:bodyPr>
          <a:lstStyle/>
          <a:p>
            <a:pPr algn="l">
              <a:lnSpc>
                <a:spcPts val="5755"/>
              </a:lnSpc>
            </a:pPr>
            <a:endParaRPr dirty="0">
              <a:latin typeface="Arial" panose="020B0604020202020204" pitchFamily="34" charset="0"/>
            </a:endParaRPr>
          </a:p>
          <a:p>
            <a:pPr marL="767063" lvl="1" indent="-383532" algn="l">
              <a:lnSpc>
                <a:spcPts val="5755"/>
              </a:lnSpc>
              <a:buAutoNum type="arabicPeriod"/>
            </a:pPr>
            <a:r>
              <a:rPr lang="en-US" sz="4400" spc="191" dirty="0">
                <a:solidFill>
                  <a:srgbClr val="2D2119"/>
                </a:solidFill>
                <a:latin typeface="Arial" panose="020B0604020202020204" pitchFamily="34" charset="0"/>
                <a:ea typeface="Arimo"/>
                <a:cs typeface="Arial" panose="020B0604020202020204" pitchFamily="34" charset="0"/>
                <a:sym typeface="Arimo"/>
              </a:rPr>
              <a:t>Identify the causes of picky eating </a:t>
            </a:r>
          </a:p>
          <a:p>
            <a:pPr marL="767063" lvl="1" indent="-383532" algn="l">
              <a:lnSpc>
                <a:spcPts val="5755"/>
              </a:lnSpc>
              <a:buAutoNum type="arabicPeriod"/>
            </a:pPr>
            <a:r>
              <a:rPr lang="en-US" sz="4400" spc="191" dirty="0">
                <a:solidFill>
                  <a:srgbClr val="2D2119"/>
                </a:solidFill>
                <a:latin typeface="Arial" panose="020B0604020202020204" pitchFamily="34" charset="0"/>
                <a:ea typeface="Arimo"/>
                <a:cs typeface="Arial" panose="020B0604020202020204" pitchFamily="34" charset="0"/>
                <a:sym typeface="Arimo"/>
              </a:rPr>
              <a:t>Build practical skills for helping your picky eaters</a:t>
            </a:r>
          </a:p>
          <a:p>
            <a:pPr marL="767063" lvl="1" indent="-383532" algn="l">
              <a:lnSpc>
                <a:spcPts val="5755"/>
              </a:lnSpc>
              <a:buAutoNum type="arabicPeriod"/>
            </a:pPr>
            <a:r>
              <a:rPr lang="en-US" sz="4400" spc="191" dirty="0">
                <a:solidFill>
                  <a:srgbClr val="2D2119"/>
                </a:solidFill>
                <a:latin typeface="Arial" panose="020B0604020202020204" pitchFamily="34" charset="0"/>
                <a:ea typeface="Arimo"/>
                <a:cs typeface="Arial" panose="020B0604020202020204" pitchFamily="34" charset="0"/>
                <a:sym typeface="Arimo"/>
              </a:rPr>
              <a:t>Learn what to do and what not to do when introducing new foods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99730" y="0"/>
            <a:ext cx="5888270" cy="10287000"/>
            <a:chOff x="0" y="0"/>
            <a:chExt cx="7851027" cy="13716000"/>
          </a:xfrm>
        </p:grpSpPr>
        <p:pic>
          <p:nvPicPr>
            <p:cNvPr id="3" name="Picture 3"/>
            <p:cNvPicPr>
              <a:picLocks noChangeAspect="1"/>
            </p:cNvPicPr>
            <p:nvPr/>
          </p:nvPicPr>
          <p:blipFill>
            <a:blip r:embed="rId3"/>
            <a:srcRect l="14210" r="47581"/>
            <a:stretch>
              <a:fillRect/>
            </a:stretch>
          </p:blipFill>
          <p:spPr>
            <a:xfrm>
              <a:off x="0" y="0"/>
              <a:ext cx="7851027" cy="13716000"/>
            </a:xfrm>
            <a:prstGeom prst="rect">
              <a:avLst/>
            </a:prstGeom>
          </p:spPr>
        </p:pic>
      </p:grpSp>
      <p:sp>
        <p:nvSpPr>
          <p:cNvPr id="4" name="TextBox 4"/>
          <p:cNvSpPr txBox="1"/>
          <p:nvPr/>
        </p:nvSpPr>
        <p:spPr>
          <a:xfrm>
            <a:off x="2286000" y="3393021"/>
            <a:ext cx="8115300" cy="3500958"/>
          </a:xfrm>
          <a:prstGeom prst="rect">
            <a:avLst/>
          </a:prstGeom>
        </p:spPr>
        <p:txBody>
          <a:bodyPr lIns="0" tIns="0" rIns="0" bIns="0" rtlCol="0" anchor="t">
            <a:spAutoFit/>
          </a:bodyPr>
          <a:lstStyle/>
          <a:p>
            <a:pPr algn="ctr">
              <a:lnSpc>
                <a:spcPts val="9063"/>
              </a:lnSpc>
            </a:pPr>
            <a:r>
              <a:rPr lang="en-US" sz="8000" b="1" spc="556" dirty="0">
                <a:solidFill>
                  <a:srgbClr val="2D2119"/>
                </a:solidFill>
                <a:latin typeface="Arial" panose="020B0604020202020204" pitchFamily="34" charset="0"/>
                <a:ea typeface="Raleway Bold"/>
                <a:cs typeface="Arial" panose="020B0604020202020204" pitchFamily="34" charset="0"/>
                <a:sym typeface="Raleway Bold"/>
              </a:rPr>
              <a:t>FOOD TASTING ACTIVITY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85968" y="398133"/>
            <a:ext cx="10916065" cy="9490733"/>
            <a:chOff x="0" y="0"/>
            <a:chExt cx="3982210" cy="3462245"/>
          </a:xfrm>
        </p:grpSpPr>
        <p:sp>
          <p:nvSpPr>
            <p:cNvPr id="3" name="Freeform 3"/>
            <p:cNvSpPr/>
            <p:nvPr/>
          </p:nvSpPr>
          <p:spPr>
            <a:xfrm>
              <a:off x="0" y="0"/>
              <a:ext cx="3982210" cy="3462245"/>
            </a:xfrm>
            <a:custGeom>
              <a:avLst/>
              <a:gdLst/>
              <a:ahLst/>
              <a:cxnLst/>
              <a:rect l="l" t="t" r="r" b="b"/>
              <a:pathLst>
                <a:path w="3982210" h="3462245">
                  <a:moveTo>
                    <a:pt x="0" y="0"/>
                  </a:moveTo>
                  <a:lnTo>
                    <a:pt x="3982210" y="0"/>
                  </a:lnTo>
                  <a:lnTo>
                    <a:pt x="3982210" y="3462245"/>
                  </a:lnTo>
                  <a:lnTo>
                    <a:pt x="0" y="3462245"/>
                  </a:lnTo>
                  <a:close/>
                </a:path>
              </a:pathLst>
            </a:custGeom>
            <a:solidFill>
              <a:srgbClr val="C9C2AF">
                <a:alpha val="83922"/>
              </a:srgbClr>
            </a:solidFill>
          </p:spPr>
          <p:txBody>
            <a:bodyPr/>
            <a:lstStyle/>
            <a:p>
              <a:endParaRPr lang="en-US" dirty="0">
                <a:latin typeface="Arial" panose="020B0604020202020204" pitchFamily="34" charset="0"/>
              </a:endParaRPr>
            </a:p>
          </p:txBody>
        </p:sp>
      </p:grpSp>
      <p:grpSp>
        <p:nvGrpSpPr>
          <p:cNvPr id="4" name="Group 4"/>
          <p:cNvGrpSpPr/>
          <p:nvPr/>
        </p:nvGrpSpPr>
        <p:grpSpPr>
          <a:xfrm>
            <a:off x="0" y="652311"/>
            <a:ext cx="1028700" cy="8090402"/>
            <a:chOff x="0" y="0"/>
            <a:chExt cx="375273" cy="2951400"/>
          </a:xfrm>
        </p:grpSpPr>
        <p:sp>
          <p:nvSpPr>
            <p:cNvPr id="5" name="Freeform 5"/>
            <p:cNvSpPr/>
            <p:nvPr/>
          </p:nvSpPr>
          <p:spPr>
            <a:xfrm>
              <a:off x="0" y="0"/>
              <a:ext cx="375273" cy="2951400"/>
            </a:xfrm>
            <a:custGeom>
              <a:avLst/>
              <a:gdLst/>
              <a:ahLst/>
              <a:cxnLst/>
              <a:rect l="l" t="t" r="r" b="b"/>
              <a:pathLst>
                <a:path w="375273" h="2951400">
                  <a:moveTo>
                    <a:pt x="0" y="0"/>
                  </a:moveTo>
                  <a:lnTo>
                    <a:pt x="375273" y="0"/>
                  </a:lnTo>
                  <a:lnTo>
                    <a:pt x="375273" y="2951400"/>
                  </a:lnTo>
                  <a:lnTo>
                    <a:pt x="0" y="2951400"/>
                  </a:lnTo>
                  <a:close/>
                </a:path>
              </a:pathLst>
            </a:custGeom>
            <a:solidFill>
              <a:srgbClr val="C9C2AF">
                <a:alpha val="83922"/>
              </a:srgbClr>
            </a:solidFill>
          </p:spPr>
          <p:txBody>
            <a:bodyPr/>
            <a:lstStyle/>
            <a:p>
              <a:endParaRPr lang="en-US" dirty="0">
                <a:latin typeface="Arial" panose="020B0604020202020204" pitchFamily="34" charset="0"/>
              </a:endParaRPr>
            </a:p>
          </p:txBody>
        </p:sp>
      </p:grpSp>
      <p:sp>
        <p:nvSpPr>
          <p:cNvPr id="6" name="TextBox 6"/>
          <p:cNvSpPr txBox="1"/>
          <p:nvPr/>
        </p:nvSpPr>
        <p:spPr>
          <a:xfrm>
            <a:off x="3957125" y="866775"/>
            <a:ext cx="10496526" cy="2249458"/>
          </a:xfrm>
          <a:prstGeom prst="rect">
            <a:avLst/>
          </a:prstGeom>
        </p:spPr>
        <p:txBody>
          <a:bodyPr lIns="0" tIns="0" rIns="0" bIns="0" rtlCol="0" anchor="t">
            <a:spAutoFit/>
          </a:bodyPr>
          <a:lstStyle/>
          <a:p>
            <a:pPr algn="ctr">
              <a:lnSpc>
                <a:spcPts val="9063"/>
              </a:lnSpc>
            </a:pPr>
            <a:r>
              <a:rPr lang="en-US" sz="6250" b="1" spc="556" dirty="0">
                <a:solidFill>
                  <a:srgbClr val="2D2119"/>
                </a:solidFill>
                <a:latin typeface="Arial" panose="020B0604020202020204" pitchFamily="34" charset="0"/>
                <a:ea typeface="Raleway Bold"/>
                <a:cs typeface="Arial" panose="020B0604020202020204" pitchFamily="34" charset="0"/>
                <a:sym typeface="Raleway Bold"/>
              </a:rPr>
              <a:t>UNDERSTANDING PICKY EATING</a:t>
            </a:r>
          </a:p>
        </p:txBody>
      </p:sp>
      <p:sp>
        <p:nvSpPr>
          <p:cNvPr id="7" name="Freeform 7"/>
          <p:cNvSpPr/>
          <p:nvPr/>
        </p:nvSpPr>
        <p:spPr>
          <a:xfrm>
            <a:off x="4716091" y="3358112"/>
            <a:ext cx="8855818" cy="5900188"/>
          </a:xfrm>
          <a:custGeom>
            <a:avLst/>
            <a:gdLst/>
            <a:ahLst/>
            <a:cxnLst/>
            <a:rect l="l" t="t" r="r" b="b"/>
            <a:pathLst>
              <a:path w="8855818" h="5900188">
                <a:moveTo>
                  <a:pt x="0" y="0"/>
                </a:moveTo>
                <a:lnTo>
                  <a:pt x="8855818" y="0"/>
                </a:lnTo>
                <a:lnTo>
                  <a:pt x="8855818" y="5900188"/>
                </a:lnTo>
                <a:lnTo>
                  <a:pt x="0" y="5900188"/>
                </a:lnTo>
                <a:lnTo>
                  <a:pt x="0" y="0"/>
                </a:lnTo>
                <a:close/>
              </a:path>
            </a:pathLst>
          </a:custGeom>
          <a:blipFill>
            <a:blip r:embed="rId3"/>
            <a:stretch>
              <a:fillRect/>
            </a:stretch>
          </a:blipFill>
        </p:spPr>
        <p:txBody>
          <a:bodyPr/>
          <a:lstStyle/>
          <a:p>
            <a:endParaRPr lang="en-US" dirty="0">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827996" cy="10287000"/>
          </a:xfrm>
          <a:custGeom>
            <a:avLst/>
            <a:gdLst/>
            <a:ahLst/>
            <a:cxnLst/>
            <a:rect l="l" t="t" r="r" b="b"/>
            <a:pathLst>
              <a:path w="6827996" h="10287000">
                <a:moveTo>
                  <a:pt x="0" y="0"/>
                </a:moveTo>
                <a:lnTo>
                  <a:pt x="6827996" y="0"/>
                </a:lnTo>
                <a:lnTo>
                  <a:pt x="6827996" y="10287000"/>
                </a:lnTo>
                <a:lnTo>
                  <a:pt x="0" y="10287000"/>
                </a:lnTo>
                <a:lnTo>
                  <a:pt x="0" y="0"/>
                </a:lnTo>
                <a:close/>
              </a:path>
            </a:pathLst>
          </a:custGeom>
          <a:blipFill>
            <a:blip r:embed="rId3"/>
            <a:stretch>
              <a:fillRect/>
            </a:stretch>
          </a:blipFill>
        </p:spPr>
        <p:txBody>
          <a:bodyPr/>
          <a:lstStyle/>
          <a:p>
            <a:endParaRPr lang="en-US" dirty="0">
              <a:latin typeface="Arial" panose="020B0604020202020204" pitchFamily="34" charset="0"/>
            </a:endParaRPr>
          </a:p>
        </p:txBody>
      </p:sp>
      <p:sp>
        <p:nvSpPr>
          <p:cNvPr id="3" name="TextBox 3"/>
          <p:cNvSpPr txBox="1"/>
          <p:nvPr/>
        </p:nvSpPr>
        <p:spPr>
          <a:xfrm>
            <a:off x="7262621" y="1104900"/>
            <a:ext cx="10838390" cy="2214533"/>
          </a:xfrm>
          <a:prstGeom prst="rect">
            <a:avLst/>
          </a:prstGeom>
        </p:spPr>
        <p:txBody>
          <a:bodyPr lIns="0" tIns="0" rIns="0" bIns="0" rtlCol="0" anchor="t">
            <a:spAutoFit/>
          </a:bodyPr>
          <a:lstStyle/>
          <a:p>
            <a:pPr algn="ctr">
              <a:lnSpc>
                <a:spcPts val="8918"/>
              </a:lnSpc>
            </a:pPr>
            <a:r>
              <a:rPr lang="en-US" sz="6600" b="1" spc="547" dirty="0">
                <a:solidFill>
                  <a:srgbClr val="2D2119"/>
                </a:solidFill>
                <a:latin typeface="Arial" panose="020B0604020202020204" pitchFamily="34" charset="0"/>
                <a:ea typeface="Raleway Bold"/>
                <a:cs typeface="Arial" panose="020B0604020202020204" pitchFamily="34" charset="0"/>
                <a:sym typeface="Raleway Bold"/>
              </a:rPr>
              <a:t>WHAT IS </a:t>
            </a:r>
          </a:p>
          <a:p>
            <a:pPr algn="ctr">
              <a:lnSpc>
                <a:spcPts val="8918"/>
              </a:lnSpc>
            </a:pPr>
            <a:r>
              <a:rPr lang="en-US" sz="6600" b="1" spc="547" dirty="0">
                <a:solidFill>
                  <a:srgbClr val="2D2119"/>
                </a:solidFill>
                <a:latin typeface="Arial" panose="020B0604020202020204" pitchFamily="34" charset="0"/>
                <a:ea typeface="Raleway Bold"/>
                <a:cs typeface="Arial" panose="020B0604020202020204" pitchFamily="34" charset="0"/>
                <a:sym typeface="Raleway Bold"/>
              </a:rPr>
              <a:t>PICKY EATING?</a:t>
            </a:r>
          </a:p>
        </p:txBody>
      </p:sp>
      <p:sp>
        <p:nvSpPr>
          <p:cNvPr id="4" name="TextBox 4"/>
          <p:cNvSpPr txBox="1"/>
          <p:nvPr/>
        </p:nvSpPr>
        <p:spPr>
          <a:xfrm>
            <a:off x="7696200" y="3467100"/>
            <a:ext cx="9436137" cy="4569200"/>
          </a:xfrm>
          <a:prstGeom prst="rect">
            <a:avLst/>
          </a:prstGeom>
        </p:spPr>
        <p:txBody>
          <a:bodyPr wrap="square" lIns="0" tIns="0" rIns="0" bIns="0" rtlCol="0" anchor="t">
            <a:spAutoFit/>
          </a:bodyPr>
          <a:lstStyle/>
          <a:p>
            <a:pPr algn="l"/>
            <a:endParaRPr dirty="0">
              <a:latin typeface="Arial" panose="020B0604020202020204" pitchFamily="34" charset="0"/>
            </a:endParaRPr>
          </a:p>
          <a:p>
            <a:pPr marL="1196687" lvl="2" indent="-457200">
              <a:buFont typeface="Arial" panose="020B0604020202020204" pitchFamily="34" charset="0"/>
              <a:buChar char="•"/>
            </a:pPr>
            <a:r>
              <a:rPr lang="en-US" sz="4400" spc="141" dirty="0">
                <a:solidFill>
                  <a:srgbClr val="2D2119"/>
                </a:solidFill>
                <a:latin typeface="Arial" panose="020B0604020202020204" pitchFamily="34" charset="0"/>
                <a:ea typeface="Arimo"/>
                <a:cs typeface="Arial" panose="020B0604020202020204" pitchFamily="34" charset="0"/>
                <a:sym typeface="Arimo"/>
              </a:rPr>
              <a:t>Often refuses certain foods or eats only small number of foods</a:t>
            </a:r>
          </a:p>
          <a:p>
            <a:pPr marL="1209965" lvl="2" indent="-457200" algn="l">
              <a:buFont typeface="Arial" panose="020B0604020202020204" pitchFamily="34" charset="0"/>
              <a:buChar char="•"/>
            </a:pPr>
            <a:r>
              <a:rPr lang="en-US" sz="4400" spc="141" dirty="0">
                <a:solidFill>
                  <a:srgbClr val="2D2119"/>
                </a:solidFill>
                <a:latin typeface="Arial" panose="020B0604020202020204" pitchFamily="34" charset="0"/>
                <a:ea typeface="Arimo"/>
                <a:cs typeface="Arial" panose="020B0604020202020204" pitchFamily="34" charset="0"/>
                <a:sym typeface="Arimo"/>
              </a:rPr>
              <a:t>Strong food likes and dislikes</a:t>
            </a:r>
          </a:p>
          <a:p>
            <a:pPr marL="1209965" lvl="2" indent="-457200" algn="l">
              <a:buFont typeface="Arial" panose="020B0604020202020204" pitchFamily="34" charset="0"/>
              <a:buChar char="•"/>
            </a:pPr>
            <a:r>
              <a:rPr lang="en-US" sz="4400" spc="141" dirty="0">
                <a:solidFill>
                  <a:srgbClr val="2D2119"/>
                </a:solidFill>
                <a:latin typeface="Arial" panose="020B0604020202020204" pitchFamily="34" charset="0"/>
                <a:ea typeface="Arimo"/>
                <a:cs typeface="Arial" panose="020B0604020202020204" pitchFamily="34" charset="0"/>
                <a:sym typeface="Arimo"/>
              </a:rPr>
              <a:t>Does not want to try new foods</a:t>
            </a:r>
          </a:p>
          <a:p>
            <a:pPr algn="l">
              <a:lnSpc>
                <a:spcPts val="3660"/>
              </a:lnSpc>
            </a:pPr>
            <a:endParaRPr lang="en-US" sz="2614" spc="141" dirty="0">
              <a:solidFill>
                <a:srgbClr val="2D2119"/>
              </a:solidFill>
              <a:latin typeface="Arial" panose="020B0604020202020204" pitchFamily="34" charset="0"/>
              <a:ea typeface="Arimo"/>
              <a:cs typeface="Arial" panose="020B0604020202020204" pitchFamily="34" charset="0"/>
              <a:sym typeface="Arimo"/>
            </a:endParaRPr>
          </a:p>
          <a:p>
            <a:pPr algn="l">
              <a:lnSpc>
                <a:spcPts val="3660"/>
              </a:lnSpc>
            </a:pPr>
            <a:endParaRPr lang="en-US" sz="2614" spc="141" dirty="0">
              <a:solidFill>
                <a:srgbClr val="2D2119"/>
              </a:solidFill>
              <a:latin typeface="Arial" panose="020B0604020202020204" pitchFamily="34" charset="0"/>
              <a:ea typeface="Arimo"/>
              <a:cs typeface="Arial" panose="020B0604020202020204" pitchFamily="34" charset="0"/>
              <a:sym typeface="Arim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83713"/>
            <a:ext cx="18288000" cy="3771676"/>
            <a:chOff x="0" y="0"/>
            <a:chExt cx="2285779" cy="471414"/>
          </a:xfrm>
        </p:grpSpPr>
        <p:sp>
          <p:nvSpPr>
            <p:cNvPr id="3" name="Freeform 3"/>
            <p:cNvSpPr/>
            <p:nvPr/>
          </p:nvSpPr>
          <p:spPr>
            <a:xfrm>
              <a:off x="0" y="0"/>
              <a:ext cx="2285779" cy="471414"/>
            </a:xfrm>
            <a:custGeom>
              <a:avLst/>
              <a:gdLst/>
              <a:ahLst/>
              <a:cxnLst/>
              <a:rect l="l" t="t" r="r" b="b"/>
              <a:pathLst>
                <a:path w="2285779" h="471414">
                  <a:moveTo>
                    <a:pt x="0" y="0"/>
                  </a:moveTo>
                  <a:lnTo>
                    <a:pt x="2285779" y="0"/>
                  </a:lnTo>
                  <a:lnTo>
                    <a:pt x="2285779" y="471414"/>
                  </a:lnTo>
                  <a:lnTo>
                    <a:pt x="0" y="471414"/>
                  </a:lnTo>
                  <a:close/>
                </a:path>
              </a:pathLst>
            </a:custGeom>
            <a:solidFill>
              <a:srgbClr val="C9C2AF">
                <a:alpha val="83922"/>
              </a:srgbClr>
            </a:solidFill>
          </p:spPr>
          <p:txBody>
            <a:bodyPr/>
            <a:lstStyle/>
            <a:p>
              <a:endParaRPr lang="en-US" dirty="0">
                <a:latin typeface="Arial" panose="020B0604020202020204" pitchFamily="34" charset="0"/>
              </a:endParaRPr>
            </a:p>
          </p:txBody>
        </p:sp>
      </p:grpSp>
      <p:grpSp>
        <p:nvGrpSpPr>
          <p:cNvPr id="4" name="Group 4"/>
          <p:cNvGrpSpPr/>
          <p:nvPr/>
        </p:nvGrpSpPr>
        <p:grpSpPr>
          <a:xfrm>
            <a:off x="1030535" y="0"/>
            <a:ext cx="8311916" cy="1028700"/>
            <a:chOff x="0" y="0"/>
            <a:chExt cx="3032210" cy="375273"/>
          </a:xfrm>
        </p:grpSpPr>
        <p:sp>
          <p:nvSpPr>
            <p:cNvPr id="5" name="Freeform 5"/>
            <p:cNvSpPr/>
            <p:nvPr/>
          </p:nvSpPr>
          <p:spPr>
            <a:xfrm>
              <a:off x="0" y="0"/>
              <a:ext cx="3032210" cy="375273"/>
            </a:xfrm>
            <a:custGeom>
              <a:avLst/>
              <a:gdLst/>
              <a:ahLst/>
              <a:cxnLst/>
              <a:rect l="l" t="t" r="r" b="b"/>
              <a:pathLst>
                <a:path w="3032210" h="375273">
                  <a:moveTo>
                    <a:pt x="0" y="0"/>
                  </a:moveTo>
                  <a:lnTo>
                    <a:pt x="3032210" y="0"/>
                  </a:lnTo>
                  <a:lnTo>
                    <a:pt x="3032210" y="375273"/>
                  </a:lnTo>
                  <a:lnTo>
                    <a:pt x="0" y="375273"/>
                  </a:lnTo>
                  <a:close/>
                </a:path>
              </a:pathLst>
            </a:custGeom>
            <a:solidFill>
              <a:srgbClr val="C9C2AF">
                <a:alpha val="83922"/>
              </a:srgbClr>
            </a:solidFill>
          </p:spPr>
          <p:txBody>
            <a:bodyPr/>
            <a:lstStyle/>
            <a:p>
              <a:endParaRPr lang="en-US" dirty="0">
                <a:latin typeface="Arial" panose="020B0604020202020204" pitchFamily="34" charset="0"/>
              </a:endParaRPr>
            </a:p>
          </p:txBody>
        </p:sp>
      </p:grpSp>
      <p:grpSp>
        <p:nvGrpSpPr>
          <p:cNvPr id="6" name="Group 6"/>
          <p:cNvGrpSpPr>
            <a:grpSpLocks noChangeAspect="1"/>
          </p:cNvGrpSpPr>
          <p:nvPr/>
        </p:nvGrpSpPr>
        <p:grpSpPr>
          <a:xfrm>
            <a:off x="12050732" y="3690111"/>
            <a:ext cx="5697612" cy="4164782"/>
            <a:chOff x="0" y="0"/>
            <a:chExt cx="2435860" cy="1780540"/>
          </a:xfrm>
        </p:grpSpPr>
        <p:sp>
          <p:nvSpPr>
            <p:cNvPr id="7" name="Freeform 7"/>
            <p:cNvSpPr/>
            <p:nvPr/>
          </p:nvSpPr>
          <p:spPr>
            <a:xfrm>
              <a:off x="74930" y="40640"/>
              <a:ext cx="2310130" cy="1664970"/>
            </a:xfrm>
            <a:custGeom>
              <a:avLst/>
              <a:gdLst/>
              <a:ahLst/>
              <a:cxnLst/>
              <a:rect l="l" t="t" r="r" b="b"/>
              <a:pathLst>
                <a:path w="2310130" h="1664970">
                  <a:moveTo>
                    <a:pt x="2310130" y="1664970"/>
                  </a:moveTo>
                  <a:lnTo>
                    <a:pt x="0" y="1664970"/>
                  </a:lnTo>
                  <a:lnTo>
                    <a:pt x="0" y="0"/>
                  </a:lnTo>
                  <a:lnTo>
                    <a:pt x="2308860" y="0"/>
                  </a:lnTo>
                  <a:lnTo>
                    <a:pt x="2308860" y="1664970"/>
                  </a:lnTo>
                  <a:close/>
                </a:path>
              </a:pathLst>
            </a:custGeom>
            <a:blipFill>
              <a:blip r:embed="rId3"/>
              <a:stretch>
                <a:fillRect l="-4088" r="-4088"/>
              </a:stretch>
            </a:blipFill>
          </p:spPr>
          <p:txBody>
            <a:bodyPr/>
            <a:lstStyle/>
            <a:p>
              <a:endParaRPr lang="en-US" dirty="0">
                <a:latin typeface="Arial" panose="020B0604020202020204" pitchFamily="34" charset="0"/>
              </a:endParaRPr>
            </a:p>
          </p:txBody>
        </p:sp>
        <p:sp>
          <p:nvSpPr>
            <p:cNvPr id="8" name="Freeform 8"/>
            <p:cNvSpPr/>
            <p:nvPr/>
          </p:nvSpPr>
          <p:spPr>
            <a:xfrm>
              <a:off x="0" y="0"/>
              <a:ext cx="2435860" cy="1780540"/>
            </a:xfrm>
            <a:custGeom>
              <a:avLst/>
              <a:gdLst/>
              <a:ahLst/>
              <a:cxnLst/>
              <a:rect l="l" t="t" r="r" b="b"/>
              <a:pathLst>
                <a:path w="2435860" h="1780540">
                  <a:moveTo>
                    <a:pt x="2435860" y="1780540"/>
                  </a:moveTo>
                  <a:lnTo>
                    <a:pt x="0" y="1780540"/>
                  </a:lnTo>
                  <a:lnTo>
                    <a:pt x="0" y="0"/>
                  </a:lnTo>
                  <a:lnTo>
                    <a:pt x="2435860" y="0"/>
                  </a:lnTo>
                  <a:lnTo>
                    <a:pt x="2435860" y="1780540"/>
                  </a:lnTo>
                  <a:close/>
                </a:path>
              </a:pathLst>
            </a:custGeom>
            <a:blipFill>
              <a:blip r:embed="rId4"/>
              <a:stretch>
                <a:fillRect l="-66" r="-66"/>
              </a:stretch>
            </a:blipFill>
          </p:spPr>
          <p:txBody>
            <a:bodyPr/>
            <a:lstStyle/>
            <a:p>
              <a:endParaRPr lang="en-US" dirty="0">
                <a:latin typeface="Arial" panose="020B0604020202020204" pitchFamily="34" charset="0"/>
              </a:endParaRPr>
            </a:p>
          </p:txBody>
        </p:sp>
      </p:grpSp>
      <p:sp>
        <p:nvSpPr>
          <p:cNvPr id="9" name="Freeform 9"/>
          <p:cNvSpPr/>
          <p:nvPr/>
        </p:nvSpPr>
        <p:spPr>
          <a:xfrm flipH="1" flipV="1">
            <a:off x="12957810" y="5711429"/>
            <a:ext cx="347611" cy="656997"/>
          </a:xfrm>
          <a:custGeom>
            <a:avLst/>
            <a:gdLst/>
            <a:ahLst/>
            <a:cxnLst/>
            <a:rect l="l" t="t" r="r" b="b"/>
            <a:pathLst>
              <a:path w="347611" h="656997">
                <a:moveTo>
                  <a:pt x="347611" y="656997"/>
                </a:moveTo>
                <a:lnTo>
                  <a:pt x="0" y="656997"/>
                </a:lnTo>
                <a:lnTo>
                  <a:pt x="0" y="0"/>
                </a:lnTo>
                <a:lnTo>
                  <a:pt x="347611" y="0"/>
                </a:lnTo>
                <a:lnTo>
                  <a:pt x="347611" y="656997"/>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latin typeface="Arial" panose="020B0604020202020204" pitchFamily="34" charset="0"/>
            </a:endParaRPr>
          </a:p>
        </p:txBody>
      </p:sp>
      <p:sp>
        <p:nvSpPr>
          <p:cNvPr id="10" name="Freeform 10"/>
          <p:cNvSpPr/>
          <p:nvPr/>
        </p:nvSpPr>
        <p:spPr>
          <a:xfrm>
            <a:off x="16087446" y="5036838"/>
            <a:ext cx="389233" cy="735664"/>
          </a:xfrm>
          <a:custGeom>
            <a:avLst/>
            <a:gdLst/>
            <a:ahLst/>
            <a:cxnLst/>
            <a:rect l="l" t="t" r="r" b="b"/>
            <a:pathLst>
              <a:path w="389233" h="735664">
                <a:moveTo>
                  <a:pt x="0" y="0"/>
                </a:moveTo>
                <a:lnTo>
                  <a:pt x="389233" y="0"/>
                </a:lnTo>
                <a:lnTo>
                  <a:pt x="389233" y="735664"/>
                </a:lnTo>
                <a:lnTo>
                  <a:pt x="0" y="7356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latin typeface="Arial" panose="020B0604020202020204" pitchFamily="34" charset="0"/>
            </a:endParaRPr>
          </a:p>
        </p:txBody>
      </p:sp>
      <p:sp>
        <p:nvSpPr>
          <p:cNvPr id="11" name="Freeform 11"/>
          <p:cNvSpPr/>
          <p:nvPr/>
        </p:nvSpPr>
        <p:spPr>
          <a:xfrm>
            <a:off x="2332671" y="6037816"/>
            <a:ext cx="5707645" cy="3634154"/>
          </a:xfrm>
          <a:custGeom>
            <a:avLst/>
            <a:gdLst/>
            <a:ahLst/>
            <a:cxnLst/>
            <a:rect l="l" t="t" r="r" b="b"/>
            <a:pathLst>
              <a:path w="5707645" h="3634154">
                <a:moveTo>
                  <a:pt x="0" y="0"/>
                </a:moveTo>
                <a:lnTo>
                  <a:pt x="5707645" y="0"/>
                </a:lnTo>
                <a:lnTo>
                  <a:pt x="5707645" y="3634154"/>
                </a:lnTo>
                <a:lnTo>
                  <a:pt x="0" y="3634154"/>
                </a:lnTo>
                <a:lnTo>
                  <a:pt x="0" y="0"/>
                </a:lnTo>
                <a:close/>
              </a:path>
            </a:pathLst>
          </a:custGeom>
          <a:blipFill>
            <a:blip r:embed="rId7"/>
            <a:stretch>
              <a:fillRect t="-2319" b="-2319"/>
            </a:stretch>
          </a:blipFill>
        </p:spPr>
        <p:txBody>
          <a:bodyPr/>
          <a:lstStyle/>
          <a:p>
            <a:endParaRPr lang="en-US" dirty="0">
              <a:latin typeface="Arial" panose="020B0604020202020204" pitchFamily="34" charset="0"/>
            </a:endParaRPr>
          </a:p>
        </p:txBody>
      </p:sp>
      <p:sp>
        <p:nvSpPr>
          <p:cNvPr id="12" name="TextBox 12"/>
          <p:cNvSpPr txBox="1"/>
          <p:nvPr/>
        </p:nvSpPr>
        <p:spPr>
          <a:xfrm>
            <a:off x="2209800" y="1299793"/>
            <a:ext cx="13244213" cy="1067856"/>
          </a:xfrm>
          <a:prstGeom prst="rect">
            <a:avLst/>
          </a:prstGeom>
        </p:spPr>
        <p:txBody>
          <a:bodyPr wrap="square" lIns="0" tIns="0" rIns="0" bIns="0" rtlCol="0" anchor="t">
            <a:spAutoFit/>
          </a:bodyPr>
          <a:lstStyle/>
          <a:p>
            <a:pPr algn="r">
              <a:lnSpc>
                <a:spcPts val="9063"/>
              </a:lnSpc>
            </a:pPr>
            <a:r>
              <a:rPr lang="en-US" sz="6600" b="1" spc="556" dirty="0">
                <a:solidFill>
                  <a:srgbClr val="2D2119"/>
                </a:solidFill>
                <a:latin typeface="Arial" panose="020B0604020202020204" pitchFamily="34" charset="0"/>
                <a:ea typeface="Raleway Bold"/>
                <a:cs typeface="Arial" panose="020B0604020202020204" pitchFamily="34" charset="0"/>
                <a:sym typeface="Raleway Bold"/>
              </a:rPr>
              <a:t>CAUSES OF PICKY EATING</a:t>
            </a:r>
          </a:p>
        </p:txBody>
      </p:sp>
      <p:sp>
        <p:nvSpPr>
          <p:cNvPr id="13" name="TextBox 13"/>
          <p:cNvSpPr txBox="1"/>
          <p:nvPr/>
        </p:nvSpPr>
        <p:spPr>
          <a:xfrm>
            <a:off x="1022574" y="2517762"/>
            <a:ext cx="9867356" cy="3364254"/>
          </a:xfrm>
          <a:prstGeom prst="rect">
            <a:avLst/>
          </a:prstGeom>
        </p:spPr>
        <p:txBody>
          <a:bodyPr wrap="square" lIns="0" tIns="0" rIns="0" bIns="0" rtlCol="0" anchor="t">
            <a:spAutoFit/>
          </a:bodyPr>
          <a:lstStyle/>
          <a:p>
            <a:pPr marL="539749" lvl="1" indent="-269875" algn="l">
              <a:buFont typeface="Arial"/>
              <a:buChar char="•"/>
            </a:pPr>
            <a:r>
              <a:rPr lang="en-US" sz="3200" spc="134" dirty="0">
                <a:solidFill>
                  <a:srgbClr val="2D2119"/>
                </a:solidFill>
                <a:latin typeface="Arial" panose="020B0604020202020204" pitchFamily="34" charset="0"/>
                <a:ea typeface="Arimo"/>
                <a:cs typeface="Arial" panose="020B0604020202020204" pitchFamily="34" charset="0"/>
                <a:sym typeface="Arimo"/>
              </a:rPr>
              <a:t>Increased awareness as to how foods look, feel, taste or smell</a:t>
            </a:r>
          </a:p>
          <a:p>
            <a:pPr marL="539749" lvl="1" indent="-269875" algn="l">
              <a:buFont typeface="Arial"/>
              <a:buChar char="•"/>
            </a:pPr>
            <a:r>
              <a:rPr lang="en-US" sz="3200" spc="134" dirty="0">
                <a:solidFill>
                  <a:srgbClr val="2D2119"/>
                </a:solidFill>
                <a:latin typeface="Arial" panose="020B0604020202020204" pitchFamily="34" charset="0"/>
                <a:ea typeface="Arimo"/>
                <a:cs typeface="Arial" panose="020B0604020202020204" pitchFamily="34" charset="0"/>
                <a:sym typeface="Arimo"/>
              </a:rPr>
              <a:t>Bad experiences with certain foods</a:t>
            </a:r>
          </a:p>
          <a:p>
            <a:pPr marL="539749" lvl="1" indent="-269875" algn="l">
              <a:buFont typeface="Arial"/>
              <a:buChar char="•"/>
            </a:pPr>
            <a:r>
              <a:rPr lang="en-US" sz="3200" spc="134" dirty="0">
                <a:solidFill>
                  <a:srgbClr val="2D2119"/>
                </a:solidFill>
                <a:latin typeface="Arial" panose="020B0604020202020204" pitchFamily="34" charset="0"/>
                <a:ea typeface="Arimo"/>
                <a:cs typeface="Arial" panose="020B0604020202020204" pitchFamily="34" charset="0"/>
                <a:sym typeface="Arimo"/>
              </a:rPr>
              <a:t>No regular mealtime routine</a:t>
            </a:r>
          </a:p>
          <a:p>
            <a:pPr marL="539749" lvl="1" indent="-269875" algn="l">
              <a:buFont typeface="Arial"/>
              <a:buChar char="•"/>
            </a:pPr>
            <a:r>
              <a:rPr lang="en-US" sz="3200" spc="134" dirty="0">
                <a:solidFill>
                  <a:srgbClr val="2D2119"/>
                </a:solidFill>
                <a:latin typeface="Arial" panose="020B0604020202020204" pitchFamily="34" charset="0"/>
                <a:ea typeface="Arimo"/>
                <a:cs typeface="Arial" panose="020B0604020202020204" pitchFamily="34" charset="0"/>
                <a:sym typeface="Arimo"/>
              </a:rPr>
              <a:t>Life changes or stressful events</a:t>
            </a:r>
          </a:p>
          <a:p>
            <a:pPr marL="539749" lvl="1" indent="-269875">
              <a:buFont typeface="Arial"/>
              <a:buChar char="•"/>
            </a:pPr>
            <a:r>
              <a:rPr lang="en-US" sz="3200" spc="134" dirty="0">
                <a:solidFill>
                  <a:srgbClr val="2D2119"/>
                </a:solidFill>
                <a:latin typeface="Arial" panose="020B0604020202020204" pitchFamily="34" charset="0"/>
                <a:ea typeface="Arimo"/>
                <a:cs typeface="Arial" panose="020B0604020202020204" pitchFamily="34" charset="0"/>
                <a:sym typeface="Arimo"/>
              </a:rPr>
              <a:t>Normal part of growing up</a:t>
            </a:r>
          </a:p>
          <a:p>
            <a:pPr marL="539749" lvl="1" indent="-269875" algn="l">
              <a:lnSpc>
                <a:spcPts val="3499"/>
              </a:lnSpc>
              <a:buFont typeface="Arial"/>
              <a:buChar char="•"/>
            </a:pPr>
            <a:endParaRPr lang="en-US" sz="2499" spc="134" dirty="0">
              <a:solidFill>
                <a:srgbClr val="2D2119"/>
              </a:solidFill>
              <a:latin typeface="Arial" panose="020B0604020202020204" pitchFamily="34" charset="0"/>
              <a:ea typeface="Arimo"/>
              <a:cs typeface="Arial" panose="020B0604020202020204" pitchFamily="34" charset="0"/>
              <a:sym typeface="Arimo"/>
            </a:endParaRPr>
          </a:p>
        </p:txBody>
      </p:sp>
      <p:sp>
        <p:nvSpPr>
          <p:cNvPr id="14" name="TextBox 14"/>
          <p:cNvSpPr txBox="1"/>
          <p:nvPr/>
        </p:nvSpPr>
        <p:spPr>
          <a:xfrm>
            <a:off x="12612520" y="6397001"/>
            <a:ext cx="1213882" cy="359073"/>
          </a:xfrm>
          <a:prstGeom prst="rect">
            <a:avLst/>
          </a:prstGeom>
        </p:spPr>
        <p:txBody>
          <a:bodyPr lIns="0" tIns="0" rIns="0" bIns="0" rtlCol="0" anchor="t">
            <a:spAutoFit/>
          </a:bodyPr>
          <a:lstStyle/>
          <a:p>
            <a:pPr marL="0" lvl="0" indent="0" algn="ctr">
              <a:lnSpc>
                <a:spcPts val="2825"/>
              </a:lnSpc>
              <a:spcBef>
                <a:spcPct val="0"/>
              </a:spcBef>
            </a:pPr>
            <a:r>
              <a:rPr lang="en-US" sz="2825" spc="152" dirty="0">
                <a:solidFill>
                  <a:srgbClr val="020A78"/>
                </a:solidFill>
                <a:latin typeface="Arial" panose="020B0604020202020204" pitchFamily="34" charset="0"/>
                <a:ea typeface="Arimo"/>
                <a:cs typeface="Arial" panose="020B0604020202020204" pitchFamily="34" charset="0"/>
                <a:sym typeface="Arimo"/>
              </a:rPr>
              <a:t>Sweet</a:t>
            </a:r>
          </a:p>
        </p:txBody>
      </p:sp>
      <p:sp>
        <p:nvSpPr>
          <p:cNvPr id="15" name="TextBox 15"/>
          <p:cNvSpPr txBox="1"/>
          <p:nvPr/>
        </p:nvSpPr>
        <p:spPr>
          <a:xfrm>
            <a:off x="15892634" y="4524332"/>
            <a:ext cx="1168092" cy="346249"/>
          </a:xfrm>
          <a:prstGeom prst="rect">
            <a:avLst/>
          </a:prstGeom>
        </p:spPr>
        <p:txBody>
          <a:bodyPr lIns="0" tIns="0" rIns="0" bIns="0" rtlCol="0" anchor="t">
            <a:spAutoFit/>
          </a:bodyPr>
          <a:lstStyle/>
          <a:p>
            <a:pPr marL="0" lvl="0" indent="0" algn="ctr">
              <a:lnSpc>
                <a:spcPts val="2718"/>
              </a:lnSpc>
              <a:spcBef>
                <a:spcPct val="0"/>
              </a:spcBef>
            </a:pPr>
            <a:r>
              <a:rPr lang="en-US" sz="2718" spc="146" dirty="0">
                <a:solidFill>
                  <a:srgbClr val="2D2119"/>
                </a:solidFill>
                <a:latin typeface="Arial" panose="020B0604020202020204" pitchFamily="34" charset="0"/>
                <a:ea typeface="Arimo"/>
                <a:cs typeface="Arial" panose="020B0604020202020204" pitchFamily="34" charset="0"/>
                <a:sym typeface="Arimo"/>
              </a:rPr>
              <a:t>Sour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9228" y="3941"/>
            <a:ext cx="9745915" cy="10287000"/>
            <a:chOff x="0" y="0"/>
            <a:chExt cx="12994553" cy="13716000"/>
          </a:xfrm>
        </p:grpSpPr>
        <p:pic>
          <p:nvPicPr>
            <p:cNvPr id="3" name="Picture 3"/>
            <p:cNvPicPr>
              <a:picLocks noChangeAspect="1"/>
            </p:cNvPicPr>
            <p:nvPr/>
          </p:nvPicPr>
          <p:blipFill>
            <a:blip r:embed="rId3"/>
            <a:srcRect l="20335" r="16425"/>
            <a:stretch>
              <a:fillRect/>
            </a:stretch>
          </p:blipFill>
          <p:spPr>
            <a:xfrm>
              <a:off x="0" y="0"/>
              <a:ext cx="12994553" cy="13716000"/>
            </a:xfrm>
            <a:prstGeom prst="rect">
              <a:avLst/>
            </a:prstGeom>
          </p:spPr>
        </p:pic>
      </p:grpSp>
      <p:sp>
        <p:nvSpPr>
          <p:cNvPr id="4" name="TextBox 4"/>
          <p:cNvSpPr txBox="1"/>
          <p:nvPr/>
        </p:nvSpPr>
        <p:spPr>
          <a:xfrm>
            <a:off x="10992801" y="2097318"/>
            <a:ext cx="6635971" cy="5834931"/>
          </a:xfrm>
          <a:prstGeom prst="rect">
            <a:avLst/>
          </a:prstGeom>
        </p:spPr>
        <p:txBody>
          <a:bodyPr wrap="square" lIns="0" tIns="0" rIns="0" bIns="0" rtlCol="0" anchor="t">
            <a:spAutoFit/>
          </a:bodyPr>
          <a:lstStyle/>
          <a:p>
            <a:pPr>
              <a:lnSpc>
                <a:spcPts val="6543"/>
              </a:lnSpc>
            </a:pPr>
            <a:endParaRPr lang="en-US" sz="4513" spc="401" dirty="0">
              <a:solidFill>
                <a:srgbClr val="2D2119"/>
              </a:solidFill>
              <a:latin typeface="Moloko"/>
              <a:sym typeface="Moloko"/>
            </a:endParaRPr>
          </a:p>
          <a:p>
            <a:pPr>
              <a:lnSpc>
                <a:spcPts val="6543"/>
              </a:lnSpc>
            </a:pPr>
            <a:r>
              <a:rPr lang="en-US" sz="4800" dirty="0">
                <a:latin typeface="Arial" panose="020B0604020202020204" pitchFamily="34" charset="0"/>
                <a:ea typeface="Arimo" panose="020B0604020202020204" charset="0"/>
                <a:cs typeface="Arial" panose="020B0604020202020204" pitchFamily="34" charset="0"/>
              </a:rPr>
              <a:t>How many times can it take for a child to accept a new food?</a:t>
            </a:r>
          </a:p>
          <a:p>
            <a:pPr algn="l">
              <a:lnSpc>
                <a:spcPts val="6543"/>
              </a:lnSpc>
            </a:pPr>
            <a:r>
              <a:rPr lang="en-US" sz="4513" spc="401" dirty="0">
                <a:solidFill>
                  <a:srgbClr val="2D2119"/>
                </a:solidFill>
                <a:latin typeface="Moloko"/>
                <a:ea typeface="Moloko"/>
                <a:cs typeface="Moloko"/>
                <a:sym typeface="Moloko"/>
              </a:rPr>
              <a:t>HINK IT MIGHT TAKE FOR A CHILD TO ACCEPT NEW FOOD</a:t>
            </a:r>
          </a:p>
        </p:txBody>
      </p:sp>
      <p:grpSp>
        <p:nvGrpSpPr>
          <p:cNvPr id="5" name="Group 5"/>
          <p:cNvGrpSpPr/>
          <p:nvPr/>
        </p:nvGrpSpPr>
        <p:grpSpPr>
          <a:xfrm>
            <a:off x="11347229" y="717199"/>
            <a:ext cx="5074544" cy="1738379"/>
            <a:chOff x="0" y="0"/>
            <a:chExt cx="7474606" cy="2560564"/>
          </a:xfrm>
        </p:grpSpPr>
        <p:sp>
          <p:nvSpPr>
            <p:cNvPr id="6" name="Freeform 6"/>
            <p:cNvSpPr/>
            <p:nvPr/>
          </p:nvSpPr>
          <p:spPr>
            <a:xfrm>
              <a:off x="0" y="0"/>
              <a:ext cx="7474606" cy="2560564"/>
            </a:xfrm>
            <a:custGeom>
              <a:avLst/>
              <a:gdLst/>
              <a:ahLst/>
              <a:cxnLst/>
              <a:rect l="l" t="t" r="r" b="b"/>
              <a:pathLst>
                <a:path w="7474606" h="2560564">
                  <a:moveTo>
                    <a:pt x="0" y="0"/>
                  </a:moveTo>
                  <a:lnTo>
                    <a:pt x="7474606" y="0"/>
                  </a:lnTo>
                  <a:lnTo>
                    <a:pt x="7474606" y="2560564"/>
                  </a:lnTo>
                  <a:lnTo>
                    <a:pt x="0" y="2560564"/>
                  </a:lnTo>
                  <a:close/>
                </a:path>
              </a:pathLst>
            </a:custGeom>
            <a:solidFill>
              <a:srgbClr val="C9C2AF">
                <a:alpha val="83922"/>
              </a:srgbClr>
            </a:solidFill>
          </p:spPr>
          <p:txBody>
            <a:bodyPr/>
            <a:lstStyle/>
            <a:p>
              <a:endParaRPr lang="en-US" dirty="0">
                <a:latin typeface="Arial" panose="020B0604020202020204" pitchFamily="34" charset="0"/>
              </a:endParaRPr>
            </a:p>
          </p:txBody>
        </p:sp>
      </p:grpSp>
      <p:sp>
        <p:nvSpPr>
          <p:cNvPr id="7" name="TextBox 7"/>
          <p:cNvSpPr txBox="1"/>
          <p:nvPr/>
        </p:nvSpPr>
        <p:spPr>
          <a:xfrm>
            <a:off x="11196586" y="952197"/>
            <a:ext cx="5375830" cy="1057662"/>
          </a:xfrm>
          <a:prstGeom prst="rect">
            <a:avLst/>
          </a:prstGeom>
        </p:spPr>
        <p:txBody>
          <a:bodyPr lIns="0" tIns="0" rIns="0" bIns="0" rtlCol="0" anchor="t">
            <a:spAutoFit/>
          </a:bodyPr>
          <a:lstStyle/>
          <a:p>
            <a:pPr algn="ctr">
              <a:lnSpc>
                <a:spcPts val="9063"/>
              </a:lnSpc>
              <a:spcBef>
                <a:spcPct val="0"/>
              </a:spcBef>
            </a:pPr>
            <a:r>
              <a:rPr lang="en-US" sz="6250" b="1" spc="556" dirty="0">
                <a:solidFill>
                  <a:srgbClr val="2D2119"/>
                </a:solidFill>
                <a:latin typeface="Arial" panose="020B0604020202020204" pitchFamily="34" charset="0"/>
                <a:ea typeface="Raleway Bold"/>
                <a:cs typeface="Arial" panose="020B0604020202020204" pitchFamily="34" charset="0"/>
                <a:sym typeface="Raleway Bold"/>
              </a:rPr>
              <a:t>QUESTION:</a:t>
            </a:r>
          </a:p>
        </p:txBody>
      </p:sp>
      <p:sp>
        <p:nvSpPr>
          <p:cNvPr id="11" name="TextBox 10">
            <a:extLst>
              <a:ext uri="{FF2B5EF4-FFF2-40B4-BE49-F238E27FC236}">
                <a16:creationId xmlns:a16="http://schemas.microsoft.com/office/drawing/2014/main" id="{892A25E6-3876-2E16-ABEE-F32B43AEA094}"/>
              </a:ext>
            </a:extLst>
          </p:cNvPr>
          <p:cNvSpPr txBox="1"/>
          <p:nvPr/>
        </p:nvSpPr>
        <p:spPr>
          <a:xfrm>
            <a:off x="11191143" y="6557091"/>
            <a:ext cx="9144000" cy="834267"/>
          </a:xfrm>
          <a:prstGeom prst="rect">
            <a:avLst/>
          </a:prstGeom>
          <a:noFill/>
        </p:spPr>
        <p:txBody>
          <a:bodyPr wrap="square">
            <a:spAutoFit/>
          </a:bodyPr>
          <a:lstStyle/>
          <a:p>
            <a:pPr algn="l">
              <a:lnSpc>
                <a:spcPts val="6543"/>
              </a:lnSpc>
            </a:pPr>
            <a:r>
              <a:rPr lang="en-US" sz="4000" spc="401" dirty="0">
                <a:solidFill>
                  <a:srgbClr val="2D2119"/>
                </a:solidFill>
                <a:latin typeface="Arial" panose="020B0604020202020204" pitchFamily="34" charset="0"/>
                <a:ea typeface="Arimo" panose="020B0604020202020204" charset="0"/>
                <a:cs typeface="Arial" panose="020B0604020202020204" pitchFamily="34" charset="0"/>
                <a:sym typeface="Arial"/>
              </a:rPr>
              <a:t>B. 6 to 9</a:t>
            </a:r>
          </a:p>
        </p:txBody>
      </p:sp>
      <p:sp>
        <p:nvSpPr>
          <p:cNvPr id="13" name="TextBox 12">
            <a:extLst>
              <a:ext uri="{FF2B5EF4-FFF2-40B4-BE49-F238E27FC236}">
                <a16:creationId xmlns:a16="http://schemas.microsoft.com/office/drawing/2014/main" id="{75A432D9-B7C3-AC16-2909-18DC20D05AEA}"/>
              </a:ext>
            </a:extLst>
          </p:cNvPr>
          <p:cNvSpPr txBox="1"/>
          <p:nvPr/>
        </p:nvSpPr>
        <p:spPr>
          <a:xfrm>
            <a:off x="11196586" y="7391358"/>
            <a:ext cx="9144000" cy="834267"/>
          </a:xfrm>
          <a:prstGeom prst="rect">
            <a:avLst/>
          </a:prstGeom>
          <a:noFill/>
        </p:spPr>
        <p:txBody>
          <a:bodyPr wrap="square">
            <a:spAutoFit/>
          </a:bodyPr>
          <a:lstStyle/>
          <a:p>
            <a:pPr algn="l">
              <a:lnSpc>
                <a:spcPts val="6543"/>
              </a:lnSpc>
            </a:pPr>
            <a:r>
              <a:rPr lang="en-US" sz="4000" spc="401" dirty="0">
                <a:solidFill>
                  <a:srgbClr val="2D2119"/>
                </a:solidFill>
                <a:latin typeface="Arial" panose="020B0604020202020204" pitchFamily="34" charset="0"/>
                <a:ea typeface="Arimo" panose="020B0604020202020204" charset="0"/>
                <a:cs typeface="Arial" panose="020B0604020202020204" pitchFamily="34" charset="0"/>
                <a:sym typeface="Arial"/>
              </a:rPr>
              <a:t>C. 10 to 15</a:t>
            </a:r>
          </a:p>
        </p:txBody>
      </p:sp>
      <p:sp>
        <p:nvSpPr>
          <p:cNvPr id="15" name="TextBox 14">
            <a:extLst>
              <a:ext uri="{FF2B5EF4-FFF2-40B4-BE49-F238E27FC236}">
                <a16:creationId xmlns:a16="http://schemas.microsoft.com/office/drawing/2014/main" id="{6E6FC3E7-AF76-F136-7977-38EE6DA328F9}"/>
              </a:ext>
            </a:extLst>
          </p:cNvPr>
          <p:cNvSpPr txBox="1"/>
          <p:nvPr/>
        </p:nvSpPr>
        <p:spPr>
          <a:xfrm>
            <a:off x="11172562" y="5722824"/>
            <a:ext cx="9144000" cy="834267"/>
          </a:xfrm>
          <a:prstGeom prst="rect">
            <a:avLst/>
          </a:prstGeom>
          <a:noFill/>
        </p:spPr>
        <p:txBody>
          <a:bodyPr wrap="square">
            <a:spAutoFit/>
          </a:bodyPr>
          <a:lstStyle/>
          <a:p>
            <a:pPr algn="l">
              <a:lnSpc>
                <a:spcPts val="6543"/>
              </a:lnSpc>
            </a:pPr>
            <a:r>
              <a:rPr lang="en-US" sz="4000" spc="401" dirty="0">
                <a:solidFill>
                  <a:srgbClr val="2D2119"/>
                </a:solidFill>
                <a:latin typeface="Arial" panose="020B0604020202020204" pitchFamily="34" charset="0"/>
                <a:ea typeface="Arimo" panose="020B0604020202020204" charset="0"/>
                <a:cs typeface="Arial" panose="020B0604020202020204" pitchFamily="34" charset="0"/>
                <a:sym typeface="Arial"/>
              </a:rPr>
              <a:t>A. 3 to 5</a:t>
            </a:r>
          </a:p>
        </p:txBody>
      </p:sp>
      <p:sp>
        <p:nvSpPr>
          <p:cNvPr id="16" name="TextBox 15">
            <a:extLst>
              <a:ext uri="{FF2B5EF4-FFF2-40B4-BE49-F238E27FC236}">
                <a16:creationId xmlns:a16="http://schemas.microsoft.com/office/drawing/2014/main" id="{3D02C0F0-4DBD-C714-EF47-D0B8B8257864}"/>
              </a:ext>
            </a:extLst>
          </p:cNvPr>
          <p:cNvSpPr txBox="1"/>
          <p:nvPr/>
        </p:nvSpPr>
        <p:spPr>
          <a:xfrm>
            <a:off x="10668000" y="8473141"/>
            <a:ext cx="7620000" cy="1077218"/>
          </a:xfrm>
          <a:prstGeom prst="rect">
            <a:avLst/>
          </a:prstGeom>
          <a:noFill/>
        </p:spPr>
        <p:txBody>
          <a:bodyPr wrap="square">
            <a:spAutoFit/>
          </a:bodyPr>
          <a:lstStyle/>
          <a:p>
            <a:pPr algn="ctr"/>
            <a:r>
              <a:rPr lang="en-US" sz="3200" b="1" spc="401" dirty="0">
                <a:solidFill>
                  <a:srgbClr val="FF0000"/>
                </a:solidFill>
                <a:latin typeface="Arial" panose="020B0604020202020204" pitchFamily="34" charset="0"/>
                <a:ea typeface="Arimo" panose="020B0604020202020204" charset="0"/>
                <a:cs typeface="Arial" panose="020B0604020202020204" pitchFamily="34" charset="0"/>
                <a:sym typeface="Arial"/>
              </a:rPr>
              <a:t>The correct answer is C.        10 to 15 times!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80007" y="652311"/>
            <a:ext cx="5347402" cy="9490733"/>
            <a:chOff x="0" y="0"/>
            <a:chExt cx="1950747" cy="3462245"/>
          </a:xfrm>
        </p:grpSpPr>
        <p:sp>
          <p:nvSpPr>
            <p:cNvPr id="3" name="Freeform 3"/>
            <p:cNvSpPr/>
            <p:nvPr/>
          </p:nvSpPr>
          <p:spPr>
            <a:xfrm>
              <a:off x="0" y="0"/>
              <a:ext cx="1950747" cy="3462245"/>
            </a:xfrm>
            <a:custGeom>
              <a:avLst/>
              <a:gdLst/>
              <a:ahLst/>
              <a:cxnLst/>
              <a:rect l="l" t="t" r="r" b="b"/>
              <a:pathLst>
                <a:path w="1950747" h="3462245">
                  <a:moveTo>
                    <a:pt x="0" y="0"/>
                  </a:moveTo>
                  <a:lnTo>
                    <a:pt x="1950747" y="0"/>
                  </a:lnTo>
                  <a:lnTo>
                    <a:pt x="1950747" y="3462245"/>
                  </a:lnTo>
                  <a:lnTo>
                    <a:pt x="0" y="3462245"/>
                  </a:lnTo>
                  <a:close/>
                </a:path>
              </a:pathLst>
            </a:custGeom>
            <a:solidFill>
              <a:srgbClr val="C9C2AF">
                <a:alpha val="83922"/>
              </a:srgbClr>
            </a:solidFill>
          </p:spPr>
          <p:txBody>
            <a:bodyPr/>
            <a:lstStyle/>
            <a:p>
              <a:endParaRPr lang="en-US" dirty="0">
                <a:latin typeface="Arial" panose="020B0604020202020204" pitchFamily="34" charset="0"/>
              </a:endParaRPr>
            </a:p>
          </p:txBody>
        </p:sp>
      </p:grpSp>
      <p:grpSp>
        <p:nvGrpSpPr>
          <p:cNvPr id="4" name="Group 4"/>
          <p:cNvGrpSpPr/>
          <p:nvPr/>
        </p:nvGrpSpPr>
        <p:grpSpPr>
          <a:xfrm>
            <a:off x="0" y="652311"/>
            <a:ext cx="1028700" cy="8090402"/>
            <a:chOff x="0" y="0"/>
            <a:chExt cx="375273" cy="2951400"/>
          </a:xfrm>
        </p:grpSpPr>
        <p:sp>
          <p:nvSpPr>
            <p:cNvPr id="5" name="Freeform 5"/>
            <p:cNvSpPr/>
            <p:nvPr/>
          </p:nvSpPr>
          <p:spPr>
            <a:xfrm>
              <a:off x="0" y="0"/>
              <a:ext cx="375273" cy="2951400"/>
            </a:xfrm>
            <a:custGeom>
              <a:avLst/>
              <a:gdLst/>
              <a:ahLst/>
              <a:cxnLst/>
              <a:rect l="l" t="t" r="r" b="b"/>
              <a:pathLst>
                <a:path w="375273" h="2951400">
                  <a:moveTo>
                    <a:pt x="0" y="0"/>
                  </a:moveTo>
                  <a:lnTo>
                    <a:pt x="375273" y="0"/>
                  </a:lnTo>
                  <a:lnTo>
                    <a:pt x="375273" y="2951400"/>
                  </a:lnTo>
                  <a:lnTo>
                    <a:pt x="0" y="2951400"/>
                  </a:lnTo>
                  <a:close/>
                </a:path>
              </a:pathLst>
            </a:custGeom>
            <a:solidFill>
              <a:srgbClr val="C9C2AF">
                <a:alpha val="83922"/>
              </a:srgbClr>
            </a:solidFill>
          </p:spPr>
          <p:txBody>
            <a:bodyPr/>
            <a:lstStyle/>
            <a:p>
              <a:endParaRPr lang="en-US" dirty="0">
                <a:latin typeface="Arial" panose="020B0604020202020204" pitchFamily="34" charset="0"/>
              </a:endParaRPr>
            </a:p>
          </p:txBody>
        </p:sp>
      </p:grpSp>
      <p:sp>
        <p:nvSpPr>
          <p:cNvPr id="7" name="TextBox 7"/>
          <p:cNvSpPr txBox="1"/>
          <p:nvPr/>
        </p:nvSpPr>
        <p:spPr>
          <a:xfrm>
            <a:off x="1143000" y="4270766"/>
            <a:ext cx="8275400" cy="2253822"/>
          </a:xfrm>
          <a:prstGeom prst="rect">
            <a:avLst/>
          </a:prstGeom>
        </p:spPr>
        <p:txBody>
          <a:bodyPr wrap="square" lIns="0" tIns="0" rIns="0" bIns="0" rtlCol="0" anchor="t">
            <a:spAutoFit/>
          </a:bodyPr>
          <a:lstStyle/>
          <a:p>
            <a:pPr algn="r">
              <a:lnSpc>
                <a:spcPts val="9063"/>
              </a:lnSpc>
            </a:pPr>
            <a:r>
              <a:rPr lang="en-US" sz="7200" b="1" spc="556" dirty="0">
                <a:solidFill>
                  <a:srgbClr val="2D2119"/>
                </a:solidFill>
                <a:latin typeface="Arial" panose="020B0604020202020204" pitchFamily="34" charset="0"/>
                <a:ea typeface="Arimo" panose="020B0604020202020204" charset="0"/>
                <a:cs typeface="Arial" panose="020B0604020202020204" pitchFamily="34" charset="0"/>
                <a:sym typeface="Raleway Bold"/>
              </a:rPr>
              <a:t>Does this look familiar?</a:t>
            </a:r>
          </a:p>
        </p:txBody>
      </p:sp>
      <p:grpSp>
        <p:nvGrpSpPr>
          <p:cNvPr id="8" name="Group 8"/>
          <p:cNvGrpSpPr/>
          <p:nvPr/>
        </p:nvGrpSpPr>
        <p:grpSpPr>
          <a:xfrm>
            <a:off x="11030353" y="2528421"/>
            <a:ext cx="6446710" cy="6586428"/>
            <a:chOff x="0" y="0"/>
            <a:chExt cx="8595613" cy="8781904"/>
          </a:xfrm>
        </p:grpSpPr>
        <p:pic>
          <p:nvPicPr>
            <p:cNvPr id="9" name="Picture 9"/>
            <p:cNvPicPr>
              <a:picLocks noChangeAspect="1"/>
            </p:cNvPicPr>
            <p:nvPr/>
          </p:nvPicPr>
          <p:blipFill>
            <a:blip r:embed="rId3"/>
            <a:srcRect l="17373" r="17373"/>
            <a:stretch>
              <a:fillRect/>
            </a:stretch>
          </p:blipFill>
          <p:spPr>
            <a:xfrm>
              <a:off x="0" y="0"/>
              <a:ext cx="8595613" cy="8781904"/>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250950" y="8073540"/>
            <a:ext cx="2037050" cy="2213460"/>
            <a:chOff x="0" y="0"/>
            <a:chExt cx="3000495" cy="3260341"/>
          </a:xfrm>
        </p:grpSpPr>
        <p:sp>
          <p:nvSpPr>
            <p:cNvPr id="3" name="Freeform 3"/>
            <p:cNvSpPr/>
            <p:nvPr/>
          </p:nvSpPr>
          <p:spPr>
            <a:xfrm>
              <a:off x="0" y="0"/>
              <a:ext cx="3000495" cy="3260341"/>
            </a:xfrm>
            <a:custGeom>
              <a:avLst/>
              <a:gdLst/>
              <a:ahLst/>
              <a:cxnLst/>
              <a:rect l="l" t="t" r="r" b="b"/>
              <a:pathLst>
                <a:path w="3000495" h="3260341">
                  <a:moveTo>
                    <a:pt x="0" y="0"/>
                  </a:moveTo>
                  <a:lnTo>
                    <a:pt x="3000495" y="0"/>
                  </a:lnTo>
                  <a:lnTo>
                    <a:pt x="3000495" y="3260341"/>
                  </a:lnTo>
                  <a:lnTo>
                    <a:pt x="0" y="3260341"/>
                  </a:lnTo>
                  <a:close/>
                </a:path>
              </a:pathLst>
            </a:custGeom>
            <a:solidFill>
              <a:srgbClr val="C9C2AF">
                <a:alpha val="83922"/>
              </a:srgbClr>
            </a:solidFill>
          </p:spPr>
          <p:txBody>
            <a:bodyPr/>
            <a:lstStyle/>
            <a:p>
              <a:endParaRPr lang="en-US" dirty="0">
                <a:latin typeface="Arial" panose="020B0604020202020204" pitchFamily="34" charset="0"/>
              </a:endParaRPr>
            </a:p>
          </p:txBody>
        </p:sp>
      </p:grpSp>
      <p:sp>
        <p:nvSpPr>
          <p:cNvPr id="4" name="Freeform 4"/>
          <p:cNvSpPr/>
          <p:nvPr/>
        </p:nvSpPr>
        <p:spPr>
          <a:xfrm>
            <a:off x="0" y="1028700"/>
            <a:ext cx="8170121" cy="8229600"/>
          </a:xfrm>
          <a:custGeom>
            <a:avLst/>
            <a:gdLst/>
            <a:ahLst/>
            <a:cxnLst/>
            <a:rect l="l" t="t" r="r" b="b"/>
            <a:pathLst>
              <a:path w="8170121" h="8229600">
                <a:moveTo>
                  <a:pt x="0" y="0"/>
                </a:moveTo>
                <a:lnTo>
                  <a:pt x="8170121" y="0"/>
                </a:lnTo>
                <a:lnTo>
                  <a:pt x="8170121" y="8229600"/>
                </a:lnTo>
                <a:lnTo>
                  <a:pt x="0" y="8229600"/>
                </a:lnTo>
                <a:lnTo>
                  <a:pt x="0" y="0"/>
                </a:lnTo>
                <a:close/>
              </a:path>
            </a:pathLst>
          </a:custGeom>
          <a:blipFill>
            <a:blip r:embed="rId3"/>
            <a:stretch>
              <a:fillRect l="-16012" r="-34890"/>
            </a:stretch>
          </a:blipFill>
        </p:spPr>
        <p:txBody>
          <a:bodyPr/>
          <a:lstStyle/>
          <a:p>
            <a:endParaRPr lang="en-US" dirty="0">
              <a:latin typeface="Arial" panose="020B0604020202020204" pitchFamily="34" charset="0"/>
            </a:endParaRPr>
          </a:p>
        </p:txBody>
      </p:sp>
      <p:sp>
        <p:nvSpPr>
          <p:cNvPr id="5" name="TextBox 5"/>
          <p:cNvSpPr txBox="1"/>
          <p:nvPr/>
        </p:nvSpPr>
        <p:spPr>
          <a:xfrm>
            <a:off x="8737145" y="1392705"/>
            <a:ext cx="8939184" cy="2145074"/>
          </a:xfrm>
          <a:prstGeom prst="rect">
            <a:avLst/>
          </a:prstGeom>
        </p:spPr>
        <p:txBody>
          <a:bodyPr wrap="square" lIns="0" tIns="0" rIns="0" bIns="0" rtlCol="0" anchor="t">
            <a:spAutoFit/>
          </a:bodyPr>
          <a:lstStyle/>
          <a:p>
            <a:pPr algn="ctr">
              <a:lnSpc>
                <a:spcPts val="8699"/>
              </a:lnSpc>
            </a:pPr>
            <a:r>
              <a:rPr lang="en-US" sz="5999" b="1" spc="533" dirty="0">
                <a:solidFill>
                  <a:srgbClr val="2D2119"/>
                </a:solidFill>
                <a:latin typeface="Arial" panose="020B0604020202020204" pitchFamily="34" charset="0"/>
                <a:ea typeface="Raleway Bold"/>
                <a:cs typeface="Arial" panose="020B0604020202020204" pitchFamily="34" charset="0"/>
                <a:sym typeface="Raleway Bold"/>
              </a:rPr>
              <a:t> </a:t>
            </a:r>
          </a:p>
          <a:p>
            <a:pPr algn="ctr">
              <a:lnSpc>
                <a:spcPts val="8699"/>
              </a:lnSpc>
            </a:pPr>
            <a:r>
              <a:rPr lang="en-US" sz="6600" b="1" spc="533" dirty="0">
                <a:solidFill>
                  <a:srgbClr val="2D2119"/>
                </a:solidFill>
                <a:latin typeface="Arial" panose="020B0604020202020204" pitchFamily="34" charset="0"/>
                <a:ea typeface="Raleway Bold"/>
                <a:cs typeface="Arial" panose="020B0604020202020204" pitchFamily="34" charset="0"/>
                <a:sym typeface="Raleway Bold"/>
              </a:rPr>
              <a:t>Change Strategies</a:t>
            </a:r>
          </a:p>
        </p:txBody>
      </p:sp>
      <p:sp>
        <p:nvSpPr>
          <p:cNvPr id="6" name="TextBox 6"/>
          <p:cNvSpPr txBox="1"/>
          <p:nvPr/>
        </p:nvSpPr>
        <p:spPr>
          <a:xfrm>
            <a:off x="9144000" y="3545842"/>
            <a:ext cx="8125475" cy="3447098"/>
          </a:xfrm>
          <a:prstGeom prst="rect">
            <a:avLst/>
          </a:prstGeom>
        </p:spPr>
        <p:txBody>
          <a:bodyPr wrap="square" lIns="0" tIns="0" rIns="0" bIns="0" rtlCol="0" anchor="t">
            <a:spAutoFit/>
          </a:bodyPr>
          <a:lstStyle/>
          <a:p>
            <a:pPr algn="l"/>
            <a:endParaRPr sz="2400" dirty="0">
              <a:latin typeface="Arial" panose="020B0604020202020204" pitchFamily="34" charset="0"/>
            </a:endParaRPr>
          </a:p>
          <a:p>
            <a:pPr algn="l"/>
            <a:r>
              <a:rPr lang="en-US" sz="4000" dirty="0">
                <a:solidFill>
                  <a:srgbClr val="2D2119"/>
                </a:solidFill>
                <a:latin typeface="Arial" panose="020B0604020202020204" pitchFamily="34" charset="0"/>
                <a:ea typeface="Arimo" panose="020B0604020202020204" charset="0"/>
                <a:cs typeface="Arial" panose="020B0604020202020204" pitchFamily="34" charset="0"/>
                <a:sym typeface="Arimo"/>
              </a:rPr>
              <a:t>The strategies will center around three main areas of change:</a:t>
            </a:r>
          </a:p>
          <a:p>
            <a:pPr marL="1257270" lvl="2" indent="-419090" algn="l">
              <a:buFont typeface="Arial"/>
              <a:buChar char="⚬"/>
            </a:pPr>
            <a:r>
              <a:rPr lang="en-US" sz="4000" dirty="0">
                <a:solidFill>
                  <a:srgbClr val="2D2119"/>
                </a:solidFill>
                <a:latin typeface="Arial" panose="020B0604020202020204" pitchFamily="34" charset="0"/>
                <a:ea typeface="Arimo" panose="020B0604020202020204" charset="0"/>
                <a:cs typeface="Arial" panose="020B0604020202020204" pitchFamily="34" charset="0"/>
                <a:sym typeface="Arimo"/>
              </a:rPr>
              <a:t>Foods offered</a:t>
            </a:r>
          </a:p>
          <a:p>
            <a:pPr marL="1257270" lvl="2" indent="-419090" algn="l">
              <a:buFont typeface="Arial"/>
              <a:buChar char="⚬"/>
            </a:pPr>
            <a:r>
              <a:rPr lang="en-US" sz="4000" dirty="0">
                <a:solidFill>
                  <a:srgbClr val="2D2119"/>
                </a:solidFill>
                <a:latin typeface="Arial" panose="020B0604020202020204" pitchFamily="34" charset="0"/>
                <a:ea typeface="Arimo" panose="020B0604020202020204" charset="0"/>
                <a:cs typeface="Arial" panose="020B0604020202020204" pitchFamily="34" charset="0"/>
                <a:sym typeface="Arimo"/>
              </a:rPr>
              <a:t>Parent behavior</a:t>
            </a:r>
          </a:p>
          <a:p>
            <a:pPr marL="1257270" lvl="2" indent="-419090" algn="l">
              <a:buFont typeface="Arial"/>
              <a:buChar char="⚬"/>
            </a:pPr>
            <a:r>
              <a:rPr lang="en-US" sz="4000" dirty="0">
                <a:solidFill>
                  <a:srgbClr val="2D2119"/>
                </a:solidFill>
                <a:latin typeface="Arial" panose="020B0604020202020204" pitchFamily="34" charset="0"/>
                <a:ea typeface="Arimo" panose="020B0604020202020204" charset="0"/>
                <a:cs typeface="Arial" panose="020B0604020202020204" pitchFamily="34" charset="0"/>
                <a:sym typeface="Arimo"/>
              </a:rPr>
              <a:t>Family mealtimes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179673" y="-1169162"/>
            <a:ext cx="2001927" cy="10628502"/>
            <a:chOff x="0" y="0"/>
            <a:chExt cx="560265" cy="2974525"/>
          </a:xfrm>
        </p:grpSpPr>
        <p:sp>
          <p:nvSpPr>
            <p:cNvPr id="3" name="Freeform 3"/>
            <p:cNvSpPr/>
            <p:nvPr/>
          </p:nvSpPr>
          <p:spPr>
            <a:xfrm>
              <a:off x="0" y="0"/>
              <a:ext cx="560265" cy="2974525"/>
            </a:xfrm>
            <a:custGeom>
              <a:avLst/>
              <a:gdLst/>
              <a:ahLst/>
              <a:cxnLst/>
              <a:rect l="l" t="t" r="r" b="b"/>
              <a:pathLst>
                <a:path w="560265" h="2974525">
                  <a:moveTo>
                    <a:pt x="0" y="0"/>
                  </a:moveTo>
                  <a:lnTo>
                    <a:pt x="560265" y="0"/>
                  </a:lnTo>
                  <a:lnTo>
                    <a:pt x="560265" y="2974525"/>
                  </a:lnTo>
                  <a:lnTo>
                    <a:pt x="0" y="2974525"/>
                  </a:lnTo>
                  <a:close/>
                </a:path>
              </a:pathLst>
            </a:custGeom>
            <a:solidFill>
              <a:srgbClr val="C9C2AF">
                <a:alpha val="83922"/>
              </a:srgbClr>
            </a:solidFill>
          </p:spPr>
          <p:txBody>
            <a:bodyPr/>
            <a:lstStyle/>
            <a:p>
              <a:endParaRPr lang="en-US" dirty="0">
                <a:latin typeface="Arial" panose="020B0604020202020204" pitchFamily="34" charset="0"/>
              </a:endParaRPr>
            </a:p>
          </p:txBody>
        </p:sp>
      </p:grpSp>
      <p:sp>
        <p:nvSpPr>
          <p:cNvPr id="4" name="Freeform 4"/>
          <p:cNvSpPr/>
          <p:nvPr/>
        </p:nvSpPr>
        <p:spPr>
          <a:xfrm>
            <a:off x="516687" y="2600585"/>
            <a:ext cx="4366505" cy="3089007"/>
          </a:xfrm>
          <a:custGeom>
            <a:avLst/>
            <a:gdLst/>
            <a:ahLst/>
            <a:cxnLst/>
            <a:rect l="l" t="t" r="r" b="b"/>
            <a:pathLst>
              <a:path w="4366505" h="3089007">
                <a:moveTo>
                  <a:pt x="0" y="0"/>
                </a:moveTo>
                <a:lnTo>
                  <a:pt x="4366505" y="0"/>
                </a:lnTo>
                <a:lnTo>
                  <a:pt x="4366505" y="3089007"/>
                </a:lnTo>
                <a:lnTo>
                  <a:pt x="0" y="3089007"/>
                </a:lnTo>
                <a:lnTo>
                  <a:pt x="0" y="0"/>
                </a:lnTo>
                <a:close/>
              </a:path>
            </a:pathLst>
          </a:custGeom>
          <a:blipFill>
            <a:blip r:embed="rId3"/>
            <a:stretch>
              <a:fillRect r="-6181"/>
            </a:stretch>
          </a:blipFill>
        </p:spPr>
        <p:txBody>
          <a:bodyPr/>
          <a:lstStyle/>
          <a:p>
            <a:endParaRPr lang="en-US" dirty="0">
              <a:latin typeface="Arial" panose="020B0604020202020204" pitchFamily="34" charset="0"/>
            </a:endParaRPr>
          </a:p>
        </p:txBody>
      </p:sp>
      <p:sp>
        <p:nvSpPr>
          <p:cNvPr id="5" name="Freeform 5"/>
          <p:cNvSpPr/>
          <p:nvPr/>
        </p:nvSpPr>
        <p:spPr>
          <a:xfrm>
            <a:off x="5488048" y="2609157"/>
            <a:ext cx="4281309" cy="3080435"/>
          </a:xfrm>
          <a:custGeom>
            <a:avLst/>
            <a:gdLst/>
            <a:ahLst/>
            <a:cxnLst/>
            <a:rect l="l" t="t" r="r" b="b"/>
            <a:pathLst>
              <a:path w="4281309" h="3080435">
                <a:moveTo>
                  <a:pt x="0" y="0"/>
                </a:moveTo>
                <a:lnTo>
                  <a:pt x="4281310" y="0"/>
                </a:lnTo>
                <a:lnTo>
                  <a:pt x="4281310" y="3080435"/>
                </a:lnTo>
                <a:lnTo>
                  <a:pt x="0" y="3080435"/>
                </a:lnTo>
                <a:lnTo>
                  <a:pt x="0" y="0"/>
                </a:lnTo>
                <a:close/>
              </a:path>
            </a:pathLst>
          </a:custGeom>
          <a:blipFill>
            <a:blip r:embed="rId4"/>
            <a:stretch>
              <a:fillRect l="-4746" r="-3247"/>
            </a:stretch>
          </a:blipFill>
        </p:spPr>
        <p:txBody>
          <a:bodyPr/>
          <a:lstStyle/>
          <a:p>
            <a:endParaRPr lang="en-US" dirty="0">
              <a:latin typeface="Arial" panose="020B0604020202020204" pitchFamily="34" charset="0"/>
            </a:endParaRPr>
          </a:p>
        </p:txBody>
      </p:sp>
      <p:sp>
        <p:nvSpPr>
          <p:cNvPr id="6" name="TextBox 6"/>
          <p:cNvSpPr txBox="1"/>
          <p:nvPr/>
        </p:nvSpPr>
        <p:spPr>
          <a:xfrm>
            <a:off x="11161409" y="2372950"/>
            <a:ext cx="6276640" cy="3693319"/>
          </a:xfrm>
          <a:prstGeom prst="rect">
            <a:avLst/>
          </a:prstGeom>
        </p:spPr>
        <p:txBody>
          <a:bodyPr lIns="0" tIns="0" rIns="0" bIns="0" rtlCol="0" anchor="t">
            <a:spAutoFit/>
          </a:bodyPr>
          <a:lstStyle/>
          <a:p>
            <a:pPr marL="734055" lvl="1" indent="-367027" algn="l">
              <a:lnSpc>
                <a:spcPts val="4759"/>
              </a:lnSpc>
              <a:buFont typeface="Arial"/>
              <a:buChar char="•"/>
            </a:pPr>
            <a:r>
              <a:rPr lang="en-US" sz="4400" spc="183" dirty="0">
                <a:solidFill>
                  <a:srgbClr val="2D2119"/>
                </a:solidFill>
                <a:latin typeface="Arial" panose="020B0604020202020204" pitchFamily="34" charset="0"/>
                <a:ea typeface="Arimo"/>
                <a:cs typeface="Arial" panose="020B0604020202020204" pitchFamily="34" charset="0"/>
                <a:sym typeface="Arimo"/>
              </a:rPr>
              <a:t>Offer choices</a:t>
            </a:r>
          </a:p>
          <a:p>
            <a:pPr marL="734055" lvl="1" indent="-367027" algn="l">
              <a:lnSpc>
                <a:spcPts val="4759"/>
              </a:lnSpc>
              <a:buFont typeface="Arial"/>
              <a:buChar char="•"/>
            </a:pPr>
            <a:r>
              <a:rPr lang="en-US" sz="4400" spc="183" dirty="0">
                <a:solidFill>
                  <a:srgbClr val="2D2119"/>
                </a:solidFill>
                <a:latin typeface="Arial" panose="020B0604020202020204" pitchFamily="34" charset="0"/>
                <a:ea typeface="Arimo"/>
                <a:cs typeface="Arial" panose="020B0604020202020204" pitchFamily="34" charset="0"/>
                <a:sym typeface="Arimo"/>
              </a:rPr>
              <a:t>Serve new foods with familiar favorites</a:t>
            </a:r>
          </a:p>
          <a:p>
            <a:pPr marL="734055" lvl="1" indent="-367027" algn="l">
              <a:lnSpc>
                <a:spcPts val="4759"/>
              </a:lnSpc>
              <a:buFont typeface="Arial"/>
              <a:buChar char="•"/>
            </a:pPr>
            <a:r>
              <a:rPr lang="en-US" sz="4400" spc="183" dirty="0">
                <a:solidFill>
                  <a:srgbClr val="2D2119"/>
                </a:solidFill>
                <a:latin typeface="Arial" panose="020B0604020202020204" pitchFamily="34" charset="0"/>
                <a:ea typeface="Arimo"/>
                <a:cs typeface="Arial" panose="020B0604020202020204" pitchFamily="34" charset="0"/>
                <a:sym typeface="Arimo"/>
              </a:rPr>
              <a:t>Experiment with food presentation</a:t>
            </a:r>
          </a:p>
        </p:txBody>
      </p:sp>
      <p:sp>
        <p:nvSpPr>
          <p:cNvPr id="7" name="TextBox 7"/>
          <p:cNvSpPr txBox="1"/>
          <p:nvPr/>
        </p:nvSpPr>
        <p:spPr>
          <a:xfrm>
            <a:off x="1516347" y="6455155"/>
            <a:ext cx="8115300" cy="1290866"/>
          </a:xfrm>
          <a:prstGeom prst="rect">
            <a:avLst/>
          </a:prstGeom>
        </p:spPr>
        <p:txBody>
          <a:bodyPr lIns="0" tIns="0" rIns="0" bIns="0" rtlCol="0" anchor="t">
            <a:spAutoFit/>
          </a:bodyPr>
          <a:lstStyle/>
          <a:p>
            <a:pPr algn="l">
              <a:lnSpc>
                <a:spcPts val="11093"/>
              </a:lnSpc>
            </a:pPr>
            <a:r>
              <a:rPr lang="en-US" sz="7650" b="1" spc="680" dirty="0">
                <a:solidFill>
                  <a:srgbClr val="2D2119"/>
                </a:solidFill>
                <a:latin typeface="Arial" panose="020B0604020202020204" pitchFamily="34" charset="0"/>
                <a:ea typeface="Raleway Bold"/>
                <a:cs typeface="Arial" panose="020B0604020202020204" pitchFamily="34" charset="0"/>
                <a:sym typeface="Raleway Bold"/>
              </a:rPr>
              <a:t>FOOD</a:t>
            </a:r>
          </a:p>
        </p:txBody>
      </p:sp>
      <p:grpSp>
        <p:nvGrpSpPr>
          <p:cNvPr id="8" name="Group 8"/>
          <p:cNvGrpSpPr/>
          <p:nvPr/>
        </p:nvGrpSpPr>
        <p:grpSpPr>
          <a:xfrm>
            <a:off x="15410067" y="6526366"/>
            <a:ext cx="2877933" cy="3760634"/>
            <a:chOff x="0" y="0"/>
            <a:chExt cx="3000495" cy="3920789"/>
          </a:xfrm>
        </p:grpSpPr>
        <p:sp>
          <p:nvSpPr>
            <p:cNvPr id="9" name="Freeform 9"/>
            <p:cNvSpPr/>
            <p:nvPr/>
          </p:nvSpPr>
          <p:spPr>
            <a:xfrm>
              <a:off x="0" y="0"/>
              <a:ext cx="3000495" cy="3920789"/>
            </a:xfrm>
            <a:custGeom>
              <a:avLst/>
              <a:gdLst/>
              <a:ahLst/>
              <a:cxnLst/>
              <a:rect l="l" t="t" r="r" b="b"/>
              <a:pathLst>
                <a:path w="3000495" h="3920789">
                  <a:moveTo>
                    <a:pt x="0" y="0"/>
                  </a:moveTo>
                  <a:lnTo>
                    <a:pt x="3000495" y="0"/>
                  </a:lnTo>
                  <a:lnTo>
                    <a:pt x="3000495" y="3920789"/>
                  </a:lnTo>
                  <a:lnTo>
                    <a:pt x="0" y="3920789"/>
                  </a:lnTo>
                  <a:close/>
                </a:path>
              </a:pathLst>
            </a:custGeom>
            <a:solidFill>
              <a:srgbClr val="C9C2AF">
                <a:alpha val="83922"/>
              </a:srgbClr>
            </a:solidFill>
          </p:spPr>
          <p:txBody>
            <a:bodyPr/>
            <a:lstStyle/>
            <a:p>
              <a:endParaRPr lang="en-US" dirty="0">
                <a:latin typeface="Arial" panose="020B0604020202020204" pitchFamily="34" charset="0"/>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D2541C40D2B24587FB94E96371884C" ma:contentTypeVersion="4" ma:contentTypeDescription="Create a new document." ma:contentTypeScope="" ma:versionID="48968626551d9c1ea1114033611985db">
  <xsd:schema xmlns:xsd="http://www.w3.org/2001/XMLSchema" xmlns:xs="http://www.w3.org/2001/XMLSchema" xmlns:p="http://schemas.microsoft.com/office/2006/metadata/properties" xmlns:ns2="3b96f3fd-17be-4e94-a18c-9429f69de9cd" targetNamespace="http://schemas.microsoft.com/office/2006/metadata/properties" ma:root="true" ma:fieldsID="9c9347778e66a23543518d972e658de1" ns2:_="">
    <xsd:import namespace="3b96f3fd-17be-4e94-a18c-9429f69de9c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96f3fd-17be-4e94-a18c-9429f69de9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29C2DF-2586-4BE7-8143-058F0BF2414E}"/>
</file>

<file path=customXml/itemProps2.xml><?xml version="1.0" encoding="utf-8"?>
<ds:datastoreItem xmlns:ds="http://schemas.openxmlformats.org/officeDocument/2006/customXml" ds:itemID="{3BDACF9C-0C11-4CC4-95A4-3E8516642CB6}"/>
</file>

<file path=customXml/itemProps3.xml><?xml version="1.0" encoding="utf-8"?>
<ds:datastoreItem xmlns:ds="http://schemas.openxmlformats.org/officeDocument/2006/customXml" ds:itemID="{1CCBDE59-26EE-45C0-B25A-1AECD4FEA747}"/>
</file>

<file path=docProps/app.xml><?xml version="1.0" encoding="utf-8"?>
<Properties xmlns="http://schemas.openxmlformats.org/officeDocument/2006/extended-properties" xmlns:vt="http://schemas.openxmlformats.org/officeDocument/2006/docPropsVTypes">
  <TotalTime>1400</TotalTime>
  <Words>3844</Words>
  <Application>Microsoft Office PowerPoint</Application>
  <PresentationFormat>Custom</PresentationFormat>
  <Paragraphs>259</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Moloko</vt:lpstr>
      <vt:lpstr>Times New Roman</vt:lpstr>
      <vt:lpstr>Symbol</vt:lpstr>
      <vt:lpstr>Calibri</vt:lpstr>
      <vt:lpstr>Segoe UI</vt:lpstr>
      <vt:lpstr>Arimo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Instead of….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WIC Nutrition Education- Picky Eating</dc:title>
  <dc:creator>Allington, Jennifer</dc:creator>
  <cp:lastModifiedBy>Gelasi, Amanda</cp:lastModifiedBy>
  <cp:revision>34</cp:revision>
  <dcterms:created xsi:type="dcterms:W3CDTF">2006-08-16T00:00:00Z</dcterms:created>
  <dcterms:modified xsi:type="dcterms:W3CDTF">2025-02-28T20:28:57Z</dcterms:modified>
  <dc:identifier>DAGIBBbBdJ8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0x0101008BD2541C40D2B24587FB94E96371884C</vt:lpwstr>
  </property>
</Properties>
</file>